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619" r:id="rId2"/>
    <p:sldId id="1006" r:id="rId3"/>
    <p:sldId id="1032" r:id="rId4"/>
    <p:sldId id="1034" r:id="rId5"/>
    <p:sldId id="1035" r:id="rId6"/>
    <p:sldId id="1036" r:id="rId7"/>
    <p:sldId id="1042" r:id="rId8"/>
    <p:sldId id="1037" r:id="rId9"/>
    <p:sldId id="1038" r:id="rId10"/>
    <p:sldId id="1039" r:id="rId11"/>
    <p:sldId id="1043" r:id="rId12"/>
    <p:sldId id="1044" r:id="rId13"/>
    <p:sldId id="1021" r:id="rId14"/>
    <p:sldId id="1030" r:id="rId15"/>
    <p:sldId id="1029" r:id="rId16"/>
    <p:sldId id="1028" r:id="rId17"/>
    <p:sldId id="1023" r:id="rId18"/>
    <p:sldId id="1026" r:id="rId19"/>
  </p:sldIdLst>
  <p:sldSz cx="12192000" cy="6858000"/>
  <p:notesSz cx="6797675" cy="99282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迟 国轩" initials="迟" lastIdx="1" clrIdx="0">
    <p:extLst>
      <p:ext uri="{19B8F6BF-5375-455C-9EA6-DF929625EA0E}">
        <p15:presenceInfo xmlns:p15="http://schemas.microsoft.com/office/powerpoint/2012/main" userId="34aa578cf5e9c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9E4"/>
    <a:srgbClr val="F89C9A"/>
    <a:srgbClr val="0CA1C9"/>
    <a:srgbClr val="E93909"/>
    <a:srgbClr val="53BCA9"/>
    <a:srgbClr val="EA4A54"/>
    <a:srgbClr val="009E47"/>
    <a:srgbClr val="F43C0A"/>
    <a:srgbClr val="009644"/>
    <a:srgbClr val="009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0" autoAdjust="0"/>
    <p:restoredTop sz="60803" autoAdjust="0"/>
  </p:normalViewPr>
  <p:slideViewPr>
    <p:cSldViewPr showGuides="1">
      <p:cViewPr varScale="1">
        <p:scale>
          <a:sx n="68" d="100"/>
          <a:sy n="68" d="100"/>
        </p:scale>
        <p:origin x="2491" y="67"/>
      </p:cViewPr>
      <p:guideLst>
        <p:guide orient="horz" pos="2205"/>
        <p:guide pos="3840"/>
      </p:guideLst>
    </p:cSldViewPr>
  </p:slideViewPr>
  <p:outlineViewPr>
    <p:cViewPr>
      <p:scale>
        <a:sx n="33" d="100"/>
        <a:sy n="33" d="100"/>
      </p:scale>
      <p:origin x="0" y="-10684"/>
    </p:cViewPr>
  </p:outlineViewPr>
  <p:notesTextViewPr>
    <p:cViewPr>
      <p:scale>
        <a:sx n="150" d="100"/>
        <a:sy n="150" d="100"/>
      </p:scale>
      <p:origin x="0" y="0"/>
    </p:cViewPr>
  </p:notesTextViewPr>
  <p:notesViewPr>
    <p:cSldViewPr>
      <p:cViewPr varScale="1">
        <p:scale>
          <a:sx n="48" d="100"/>
          <a:sy n="48" d="100"/>
        </p:scale>
        <p:origin x="2764"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1"/>
            <a:ext cx="2945659" cy="498135"/>
          </a:xfrm>
          <a:prstGeom prst="rect">
            <a:avLst/>
          </a:prstGeom>
        </p:spPr>
        <p:txBody>
          <a:bodyPr vert="horz" lIns="91440" tIns="45720" rIns="91440" bIns="45720" rtlCol="0"/>
          <a:lstStyle>
            <a:lvl1pPr algn="r">
              <a:defRPr sz="1200"/>
            </a:lvl1pPr>
          </a:lstStyle>
          <a:p>
            <a:fld id="{EEF8CAF1-A52E-4CE0-936F-2EF96831695C}" type="datetimeFigureOut">
              <a:rPr lang="zh-CN" altLang="en-US" smtClean="0"/>
              <a:t>2024/11/26</a:t>
            </a:fld>
            <a:endParaRPr lang="zh-CN" altLang="en-US"/>
          </a:p>
        </p:txBody>
      </p:sp>
      <p:sp>
        <p:nvSpPr>
          <p:cNvPr id="4" name="页脚占位符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88194F4E-40F4-4C70-9A36-5D01B444D1DC}" type="slidenum">
              <a:rPr lang="zh-CN" altLang="en-US" smtClean="0"/>
              <a:t>‹#›</a:t>
            </a:fld>
            <a:endParaRPr lang="zh-CN" altLang="en-US"/>
          </a:p>
        </p:txBody>
      </p:sp>
    </p:spTree>
    <p:extLst>
      <p:ext uri="{BB962C8B-B14F-4D97-AF65-F5344CB8AC3E}">
        <p14:creationId xmlns:p14="http://schemas.microsoft.com/office/powerpoint/2010/main" val="1809028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A8E2E362-6A50-4047-B83D-450B0D5E65AB}" type="datetimeFigureOut">
              <a:rPr lang="zh-CN" altLang="en-US" smtClean="0"/>
              <a:t>2024/11/26</a:t>
            </a:fld>
            <a:endParaRPr lang="zh-CN" altLang="en-US"/>
          </a:p>
        </p:txBody>
      </p:sp>
      <p:sp>
        <p:nvSpPr>
          <p:cNvPr id="4" name="幻灯片图像占位符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2EB47890-5446-4662-AB75-3CEB6FA02C87}" type="slidenum">
              <a:rPr lang="zh-CN" altLang="en-US" smtClean="0"/>
              <a:t>‹#›</a:t>
            </a:fld>
            <a:endParaRPr lang="zh-CN" altLang="en-US"/>
          </a:p>
        </p:txBody>
      </p:sp>
    </p:spTree>
    <p:extLst>
      <p:ext uri="{BB962C8B-B14F-4D97-AF65-F5344CB8AC3E}">
        <p14:creationId xmlns:p14="http://schemas.microsoft.com/office/powerpoint/2010/main" val="3591656364"/>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1" kern="1200" dirty="0">
                <a:solidFill>
                  <a:schemeClr val="tx1"/>
                </a:solidFill>
                <a:effectLst/>
                <a:latin typeface="+mn-lt"/>
                <a:ea typeface="+mn-ea"/>
                <a:cs typeface="+mn-cs"/>
              </a:rPr>
              <a:t>Hello everyone, I’m Guoxuan Chi from Tsinghua University. Today, I’ll present our recent work, "RF-Diffusion: Radio Signal Generation via Time-Frequency Diffusion." This research was done in collaboration with my colleagues, supervised by Prof. Zheng Yang and Prof. </a:t>
            </a:r>
            <a:r>
              <a:rPr lang="en-US" altLang="zh-CN" sz="1600" b="1" kern="1200" dirty="0" err="1">
                <a:solidFill>
                  <a:schemeClr val="tx1"/>
                </a:solidFill>
                <a:effectLst/>
                <a:latin typeface="+mn-lt"/>
                <a:ea typeface="+mn-ea"/>
                <a:cs typeface="+mn-cs"/>
              </a:rPr>
              <a:t>Yunhao</a:t>
            </a:r>
            <a:r>
              <a:rPr lang="en-US" altLang="zh-CN" sz="1600" b="1" kern="1200" dirty="0">
                <a:solidFill>
                  <a:schemeClr val="tx1"/>
                </a:solidFill>
                <a:effectLst/>
                <a:latin typeface="+mn-lt"/>
                <a:ea typeface="+mn-ea"/>
                <a:cs typeface="+mn-cs"/>
              </a:rPr>
              <a:t> Liu.</a:t>
            </a:r>
            <a:endParaRPr lang="zh-CN" altLang="en-US" sz="1600" b="1" dirty="0"/>
          </a:p>
        </p:txBody>
      </p:sp>
      <p:sp>
        <p:nvSpPr>
          <p:cNvPr id="4" name="灯片编号占位符 3"/>
          <p:cNvSpPr>
            <a:spLocks noGrp="1"/>
          </p:cNvSpPr>
          <p:nvPr>
            <p:ph type="sldNum" sz="quarter" idx="10"/>
          </p:nvPr>
        </p:nvSpPr>
        <p:spPr/>
        <p:txBody>
          <a:bodyPr/>
          <a:lstStyle/>
          <a:p>
            <a:fld id="{2EB47890-5446-4662-AB75-3CEB6FA02C87}" type="slidenum">
              <a:rPr lang="zh-CN" altLang="en-US" smtClean="0"/>
              <a:t>1</a:t>
            </a:fld>
            <a:endParaRPr lang="zh-CN" altLang="en-US"/>
          </a:p>
        </p:txBody>
      </p:sp>
    </p:spTree>
    <p:extLst>
      <p:ext uri="{BB962C8B-B14F-4D97-AF65-F5344CB8AC3E}">
        <p14:creationId xmlns:p14="http://schemas.microsoft.com/office/powerpoint/2010/main" val="3876199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z="1600" b="1" dirty="0"/>
              <a:t>To incorporate with our proposed Time-Frequency Diffusion theory, we developed a Hierarchical Diffusion Transformer (HDT) framework.</a:t>
            </a:r>
            <a:endParaRPr lang="en-US" altLang="zh-CN" sz="1600" dirty="0"/>
          </a:p>
          <a:p>
            <a:r>
              <a:rPr lang="en-US" altLang="zh-CN" sz="1600" b="1" dirty="0"/>
              <a:t>The HDT adopts a hierarchical architecture that decouples Gaussian noise and spectral blurring into 2 stages. </a:t>
            </a:r>
            <a:r>
              <a:rPr lang="en-US" altLang="zh-CN" b="1" dirty="0"/>
              <a:t>First, each sample is independently denoised, and then all samples are concatenated into a series for deblurring.</a:t>
            </a:r>
            <a:r>
              <a:rPr lang="en-US" altLang="zh-CN" sz="1600" b="1" dirty="0"/>
              <a:t> The entire model is implemented using a complex-valued neural network structure, …</a:t>
            </a:r>
          </a:p>
          <a:p>
            <a:r>
              <a:rPr lang="en-US" altLang="zh-CN" sz="1600" b="1" dirty="0"/>
              <a:t>[CLICK] with complex-valued module designs like complex-valued attention,</a:t>
            </a:r>
            <a:r>
              <a:rPr lang="zh-CN" altLang="en-US" sz="1600" b="1" dirty="0"/>
              <a:t> </a:t>
            </a:r>
            <a:r>
              <a:rPr lang="en-US" altLang="zh-CN" sz="1600" b="1" dirty="0"/>
              <a:t>complex-valued feed-forward</a:t>
            </a:r>
            <a:r>
              <a:rPr lang="zh-CN" altLang="en-US" sz="1600" b="1" dirty="0"/>
              <a:t> </a:t>
            </a:r>
            <a:r>
              <a:rPr lang="en-US" altLang="zh-CN" sz="1600" b="1" dirty="0"/>
              <a:t>network,</a:t>
            </a:r>
            <a:r>
              <a:rPr lang="zh-CN" altLang="en-US" sz="1600" b="1" dirty="0"/>
              <a:t> </a:t>
            </a:r>
            <a:endParaRPr lang="en-US" altLang="zh-CN" sz="1600" b="1" dirty="0"/>
          </a:p>
          <a:p>
            <a:r>
              <a:rPr lang="en-US" altLang="zh-CN" sz="1600" b="1" dirty="0"/>
              <a:t>[CLICK] and a novel phase modulation encoding module.</a:t>
            </a:r>
          </a:p>
          <a:p>
            <a:r>
              <a:rPr lang="en-US" altLang="zh-CN" sz="1600" b="1" dirty="0"/>
              <a:t>which further enhances the model's learning efficiency.</a:t>
            </a:r>
            <a:endParaRPr lang="en-US" altLang="zh-CN" sz="160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dirty="0"/>
              <a:t>为了适配我们提出的时频扩散理论，我们设计了一种</a:t>
            </a:r>
            <a:r>
              <a:rPr lang="en-US" altLang="zh-CN" sz="1400" b="0" dirty="0"/>
              <a:t>Hierarchical Diffusion Transformer</a:t>
            </a:r>
            <a:r>
              <a:rPr lang="zh-CN" altLang="en-US" sz="1400" b="0" dirty="0"/>
              <a:t>，它采用了一种层级式架构来解耦并分别消除高斯噪声和频谱模糊。模型整体上采用了复数域神经网络架构实现，</a:t>
            </a:r>
            <a:r>
              <a:rPr lang="en-US" altLang="zh-CN" sz="1400" b="0" dirty="0"/>
              <a:t>with</a:t>
            </a:r>
            <a:r>
              <a:rPr lang="zh-CN" altLang="en-US" sz="1400" b="0" dirty="0"/>
              <a:t>我们提出的复数域</a:t>
            </a:r>
            <a:r>
              <a:rPr lang="en-US" altLang="zh-CN" sz="1400" b="0" dirty="0"/>
              <a:t>attention</a:t>
            </a:r>
            <a:r>
              <a:rPr lang="zh-CN" altLang="en-US" sz="1400" b="0" dirty="0"/>
              <a:t>模块和</a:t>
            </a:r>
            <a:r>
              <a:rPr lang="en-US" altLang="zh-CN" sz="1400" b="0" dirty="0"/>
              <a:t>FFN</a:t>
            </a:r>
            <a:r>
              <a:rPr lang="zh-CN" altLang="en-US" sz="1400" b="0" dirty="0"/>
              <a:t>模块，以及一种独特的复数域</a:t>
            </a:r>
            <a:r>
              <a:rPr lang="en-US" altLang="zh-CN" sz="1400" b="0" dirty="0"/>
              <a:t>Transformer</a:t>
            </a:r>
            <a:r>
              <a:rPr lang="zh-CN" altLang="en-US" sz="1400" b="0" dirty="0"/>
              <a:t>位置编码算法，提升模型的学习效率。</a:t>
            </a:r>
            <a:endParaRPr lang="en-US" altLang="zh-CN" sz="1400" b="0"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47890-5446-4662-AB75-3CEB6FA02C87}"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3701472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z="1600" b="1" dirty="0"/>
              <a:t>To incorporate with our proposed Time-Frequency Diffusion theory, we developed a Hierarchical Diffusion Transformer (HDT) framework.</a:t>
            </a:r>
            <a:endParaRPr lang="en-US" altLang="zh-CN" sz="1600" dirty="0"/>
          </a:p>
          <a:p>
            <a:r>
              <a:rPr lang="en-US" altLang="zh-CN" sz="1600" b="1" dirty="0"/>
              <a:t>The HDT adopts a hierarchical architecture that decouples Gaussian noise and spectral blurring into 2 stages. </a:t>
            </a:r>
            <a:r>
              <a:rPr lang="en-US" altLang="zh-CN" b="1" dirty="0"/>
              <a:t>First, each sample is independently denoised, and then all samples are concatenated into a series for deblurring.</a:t>
            </a:r>
            <a:r>
              <a:rPr lang="en-US" altLang="zh-CN" sz="1600" b="1" dirty="0"/>
              <a:t> The entire model is implemented using a complex-valued neural network structure, …</a:t>
            </a:r>
          </a:p>
          <a:p>
            <a:r>
              <a:rPr lang="en-US" altLang="zh-CN" sz="1600" b="1" dirty="0"/>
              <a:t>[CLICK] with complex-valued module designs like complex-valued attention,</a:t>
            </a:r>
            <a:r>
              <a:rPr lang="zh-CN" altLang="en-US" sz="1600" b="1" dirty="0"/>
              <a:t> </a:t>
            </a:r>
            <a:r>
              <a:rPr lang="en-US" altLang="zh-CN" sz="1600" b="1" dirty="0"/>
              <a:t>complex-valued feed-forward</a:t>
            </a:r>
            <a:r>
              <a:rPr lang="zh-CN" altLang="en-US" sz="1600" b="1" dirty="0"/>
              <a:t> </a:t>
            </a:r>
            <a:r>
              <a:rPr lang="en-US" altLang="zh-CN" sz="1600" b="1" dirty="0"/>
              <a:t>network,</a:t>
            </a:r>
            <a:r>
              <a:rPr lang="zh-CN" altLang="en-US" sz="1600" b="1" dirty="0"/>
              <a:t> </a:t>
            </a:r>
            <a:endParaRPr lang="en-US" altLang="zh-CN" sz="1600" b="1" dirty="0"/>
          </a:p>
          <a:p>
            <a:r>
              <a:rPr lang="en-US" altLang="zh-CN" sz="1600" b="1" dirty="0"/>
              <a:t>[CLICK] and a novel phase modulation encoding module.</a:t>
            </a:r>
          </a:p>
          <a:p>
            <a:r>
              <a:rPr lang="en-US" altLang="zh-CN" sz="1600" b="1" dirty="0"/>
              <a:t>which further enhances the model's learning efficiency.</a:t>
            </a:r>
            <a:endParaRPr lang="en-US" altLang="zh-CN" sz="160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dirty="0"/>
              <a:t>为了适配我们提出的时频扩散理论，我们设计了一种</a:t>
            </a:r>
            <a:r>
              <a:rPr lang="en-US" altLang="zh-CN" sz="1400" b="0" dirty="0"/>
              <a:t>Hierarchical Diffusion Transformer</a:t>
            </a:r>
            <a:r>
              <a:rPr lang="zh-CN" altLang="en-US" sz="1400" b="0" dirty="0"/>
              <a:t>，它采用了一种层级式架构来解耦并分别消除高斯噪声和频谱模糊。模型整体上采用了复数域神经网络架构实现，</a:t>
            </a:r>
            <a:r>
              <a:rPr lang="en-US" altLang="zh-CN" sz="1400" b="0" dirty="0"/>
              <a:t>with</a:t>
            </a:r>
            <a:r>
              <a:rPr lang="zh-CN" altLang="en-US" sz="1400" b="0" dirty="0"/>
              <a:t>我们提出的复数域</a:t>
            </a:r>
            <a:r>
              <a:rPr lang="en-US" altLang="zh-CN" sz="1400" b="0" dirty="0"/>
              <a:t>attention</a:t>
            </a:r>
            <a:r>
              <a:rPr lang="zh-CN" altLang="en-US" sz="1400" b="0" dirty="0"/>
              <a:t>模块和</a:t>
            </a:r>
            <a:r>
              <a:rPr lang="en-US" altLang="zh-CN" sz="1400" b="0" dirty="0"/>
              <a:t>FFN</a:t>
            </a:r>
            <a:r>
              <a:rPr lang="zh-CN" altLang="en-US" sz="1400" b="0" dirty="0"/>
              <a:t>模块，以及一种独特的复数域</a:t>
            </a:r>
            <a:r>
              <a:rPr lang="en-US" altLang="zh-CN" sz="1400" b="0" dirty="0"/>
              <a:t>Transformer</a:t>
            </a:r>
            <a:r>
              <a:rPr lang="zh-CN" altLang="en-US" sz="1400" b="0" dirty="0"/>
              <a:t>位置编码算法，提升模型的学习效率。</a:t>
            </a:r>
            <a:endParaRPr lang="en-US" altLang="zh-CN" sz="1400" b="0"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47890-5446-4662-AB75-3CEB6FA02C87}"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2371729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z="1600" b="1" dirty="0"/>
              <a:t>To incorporate with our proposed Time-Frequency Diffusion theory, we developed a Hierarchical Diffusion Transformer (HDT) framework.</a:t>
            </a:r>
            <a:endParaRPr lang="en-US" altLang="zh-CN" sz="1600" dirty="0"/>
          </a:p>
          <a:p>
            <a:r>
              <a:rPr lang="en-US" altLang="zh-CN" sz="1600" b="1" dirty="0"/>
              <a:t>The HDT adopts a hierarchical architecture that decouples Gaussian noise and spectral blurring into 2 stages. </a:t>
            </a:r>
            <a:r>
              <a:rPr lang="en-US" altLang="zh-CN" b="1" dirty="0"/>
              <a:t>First, each sample is independently denoised, and then all samples are concatenated into a series for deblurring.</a:t>
            </a:r>
            <a:r>
              <a:rPr lang="en-US" altLang="zh-CN" sz="1600" b="1" dirty="0"/>
              <a:t> The entire model is implemented using a complex-valued neural network structure, …</a:t>
            </a:r>
          </a:p>
          <a:p>
            <a:r>
              <a:rPr lang="en-US" altLang="zh-CN" sz="1600" b="1" dirty="0"/>
              <a:t>[CLICK] with complex-valued module designs like complex-valued attention,</a:t>
            </a:r>
            <a:r>
              <a:rPr lang="zh-CN" altLang="en-US" sz="1600" b="1" dirty="0"/>
              <a:t> </a:t>
            </a:r>
            <a:r>
              <a:rPr lang="en-US" altLang="zh-CN" sz="1600" b="1" dirty="0"/>
              <a:t>complex-valued feed-forward</a:t>
            </a:r>
            <a:r>
              <a:rPr lang="zh-CN" altLang="en-US" sz="1600" b="1" dirty="0"/>
              <a:t> </a:t>
            </a:r>
            <a:r>
              <a:rPr lang="en-US" altLang="zh-CN" sz="1600" b="1" dirty="0"/>
              <a:t>network,</a:t>
            </a:r>
            <a:r>
              <a:rPr lang="zh-CN" altLang="en-US" sz="1600" b="1" dirty="0"/>
              <a:t> </a:t>
            </a:r>
            <a:endParaRPr lang="en-US" altLang="zh-CN" sz="1600" b="1" dirty="0"/>
          </a:p>
          <a:p>
            <a:r>
              <a:rPr lang="en-US" altLang="zh-CN" sz="1600" b="1" dirty="0"/>
              <a:t>[CLICK] and a novel phase modulation encoding module.</a:t>
            </a:r>
          </a:p>
          <a:p>
            <a:r>
              <a:rPr lang="en-US" altLang="zh-CN" sz="1600" b="1" dirty="0"/>
              <a:t>which further enhances the model's learning efficiency.</a:t>
            </a:r>
            <a:endParaRPr lang="en-US" altLang="zh-CN" sz="160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dirty="0"/>
              <a:t>为了适配我们提出的时频扩散理论，我们设计了一种</a:t>
            </a:r>
            <a:r>
              <a:rPr lang="en-US" altLang="zh-CN" sz="1400" b="0" dirty="0"/>
              <a:t>Hierarchical Diffusion Transformer</a:t>
            </a:r>
            <a:r>
              <a:rPr lang="zh-CN" altLang="en-US" sz="1400" b="0" dirty="0"/>
              <a:t>，它采用了一种层级式架构来解耦并分别消除高斯噪声和频谱模糊。模型整体上采用了复数域神经网络架构实现，</a:t>
            </a:r>
            <a:r>
              <a:rPr lang="en-US" altLang="zh-CN" sz="1400" b="0" dirty="0"/>
              <a:t>with</a:t>
            </a:r>
            <a:r>
              <a:rPr lang="zh-CN" altLang="en-US" sz="1400" b="0" dirty="0"/>
              <a:t>我们提出的复数域</a:t>
            </a:r>
            <a:r>
              <a:rPr lang="en-US" altLang="zh-CN" sz="1400" b="0" dirty="0"/>
              <a:t>attention</a:t>
            </a:r>
            <a:r>
              <a:rPr lang="zh-CN" altLang="en-US" sz="1400" b="0" dirty="0"/>
              <a:t>模块和</a:t>
            </a:r>
            <a:r>
              <a:rPr lang="en-US" altLang="zh-CN" sz="1400" b="0" dirty="0"/>
              <a:t>FFN</a:t>
            </a:r>
            <a:r>
              <a:rPr lang="zh-CN" altLang="en-US" sz="1400" b="0" dirty="0"/>
              <a:t>模块，以及一种独特的复数域</a:t>
            </a:r>
            <a:r>
              <a:rPr lang="en-US" altLang="zh-CN" sz="1400" b="0" dirty="0"/>
              <a:t>Transformer</a:t>
            </a:r>
            <a:r>
              <a:rPr lang="zh-CN" altLang="en-US" sz="1400" b="0" dirty="0"/>
              <a:t>位置编码算法，提升模型的学习效率。</a:t>
            </a:r>
            <a:endParaRPr lang="en-US" altLang="zh-CN" sz="1400" b="0"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47890-5446-4662-AB75-3CEB6FA02C87}"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3448985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b="1" dirty="0"/>
              <a:t>We tested RF-Diffusion on Wi-Fi CSI and FMCW radar signals. And we use feature spectrograms to visualize the results. Our model generates much clearer and more accurate spectrograms compared to traditional denoising diffusion model, GAN, and VAE methods. </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47890-5446-4662-AB75-3CEB6FA02C87}"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965155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b="1" dirty="0"/>
              <a:t>We also used RF-Diffusion for data augmentation in wireless sensing. By generating synthetic samples and mixing them with the original training dataset, we saw improved performance in Wi-Fi gesture recognition tasks. We observed that high-quality generative data increased accuracy, while low-quality models, like VAE, may even </a:t>
            </a:r>
            <a:r>
              <a:rPr lang="en-US" altLang="zh-CN" b="1"/>
              <a:t>degrade the original </a:t>
            </a:r>
            <a:r>
              <a:rPr lang="en-US" altLang="zh-CN" b="1" dirty="0"/>
              <a:t>performance.</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b="0" dirty="0"/>
              <a:t>我们进一步地尝试用生成模型进行无线感知数据增广。具体来说，我们先用给定的训练集训练一个生成扩散模型，然后让这个生成模型合成一部分样本，混到原始的训练集里面。然后真实的和合成的数据一起训练无线感知模型。</a:t>
            </a: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b="0" dirty="0"/>
              <a:t>我们在基于</a:t>
            </a:r>
            <a:r>
              <a:rPr lang="en-US" altLang="zh-CN" b="0" dirty="0"/>
              <a:t>Wi-Fi</a:t>
            </a:r>
            <a:r>
              <a:rPr lang="zh-CN" altLang="en-US" b="0" dirty="0"/>
              <a:t>的手势识别这个任务上进行了测试，选择了</a:t>
            </a:r>
            <a:r>
              <a:rPr lang="en-US" altLang="zh-CN" b="0" dirty="0"/>
              <a:t>Widar3</a:t>
            </a:r>
            <a:r>
              <a:rPr lang="zh-CN" altLang="en-US" b="0" dirty="0"/>
              <a:t>和</a:t>
            </a:r>
            <a:r>
              <a:rPr lang="en-US" altLang="zh-CN" b="0" dirty="0"/>
              <a:t>EI</a:t>
            </a:r>
            <a:r>
              <a:rPr lang="zh-CN" altLang="en-US" b="0" dirty="0"/>
              <a:t>两种类型的系统。最后的结论是，引入高质量的生成模型，能够通过增加训练数据的多样性，提升模型的性能表现。</a:t>
            </a: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b="0" dirty="0"/>
              <a:t>当然了，如果模型本身的生成质量较差，比如</a:t>
            </a:r>
            <a:r>
              <a:rPr lang="en-US" altLang="zh-CN" b="0" dirty="0"/>
              <a:t>VAE</a:t>
            </a:r>
            <a:r>
              <a:rPr lang="zh-CN" altLang="en-US" b="0" dirty="0"/>
              <a:t>，反而会让感知系统的性能下降。</a:t>
            </a:r>
            <a:endParaRPr lang="en-US" altLang="zh-CN" b="0"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47890-5446-4662-AB75-3CEB6FA02C87}"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3576429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algn="l"/>
            <a:r>
              <a:rPr lang="en-US" altLang="zh-CN" b="1" dirty="0"/>
              <a:t>We further applied our model to a classic wireless communication problem: channel estimation. Specifically, given the uplink CSI, we aim to estimate the corresponding downlink CSI.</a:t>
            </a:r>
            <a:endParaRPr lang="en-US" altLang="zh-CN" dirty="0"/>
          </a:p>
          <a:p>
            <a:r>
              <a:rPr lang="en-US" altLang="zh-CN" b="1" dirty="0"/>
              <a:t>By encoding the uplink Channel State Information (CSI) as a conditional vector, we were able to guide the RF-Diffusion model to generate the downlink CSI effectively.</a:t>
            </a:r>
            <a:endParaRPr lang="en-US" altLang="zh-CN" dirty="0"/>
          </a:p>
          <a:p>
            <a:r>
              <a:rPr lang="en-US" altLang="zh-CN" b="0" dirty="0"/>
              <a:t>In the left figure, the blue line represents the amplitude and phase of the uplink CSI, which serves as the input. The orange line is the actual downlink CSI that we want to predict. Our estimation, shown by the red line, almost perfectly overlaps with the orange line.</a:t>
            </a:r>
          </a:p>
          <a:p>
            <a:r>
              <a:rPr lang="en-US" altLang="zh-CN" b="1" dirty="0"/>
              <a:t>When evaluated using the SNR metric, our generative approach improved prediction accuracy by 5.9 dB compared to prior channel estimation methods. This translates to an approximate 70% reduction in estimation error.</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b="0" dirty="0"/>
              <a:t>我们还将时频扩散模型应用在无线通信领域的一个经典的信道估计问题中。也就是已知上行信道的</a:t>
            </a:r>
            <a:r>
              <a:rPr lang="en-US" altLang="zh-CN" b="0" dirty="0"/>
              <a:t>CSI</a:t>
            </a:r>
            <a:r>
              <a:rPr lang="zh-CN" altLang="en-US" b="0" dirty="0"/>
              <a:t>，希望能够估计出对应下行信道的</a:t>
            </a:r>
            <a:r>
              <a:rPr lang="en-US" altLang="zh-CN" b="0" dirty="0"/>
              <a:t>CSI</a:t>
            </a:r>
            <a:r>
              <a:rPr lang="zh-CN" altLang="en-US" b="0" dirty="0"/>
              <a:t>。</a:t>
            </a: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b="0" dirty="0"/>
              <a:t>我们发现，如果我们把上行信道状态信息编码成条件向量输入。完全可以引导</a:t>
            </a:r>
            <a:r>
              <a:rPr lang="en-US" altLang="zh-CN" b="0" dirty="0"/>
              <a:t>RF-Diffusion</a:t>
            </a:r>
            <a:r>
              <a:rPr lang="zh-CN" altLang="en-US" b="0" dirty="0"/>
              <a:t>模型生成下行链路的</a:t>
            </a:r>
            <a:r>
              <a:rPr lang="en-US" altLang="zh-CN" b="0" dirty="0"/>
              <a:t>CSI</a:t>
            </a:r>
            <a:r>
              <a:rPr lang="zh-CN" altLang="en-US" b="0" dirty="0"/>
              <a:t>。</a:t>
            </a: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b="0" dirty="0"/>
              <a:t>可以看到，蓝色的是上行链路</a:t>
            </a:r>
            <a:r>
              <a:rPr lang="en-US" altLang="zh-CN" b="0" dirty="0"/>
              <a:t>CSI</a:t>
            </a:r>
            <a:r>
              <a:rPr lang="zh-CN" altLang="en-US" b="0" dirty="0"/>
              <a:t>的幅度和相位，我们把它作为输入，橙色的是实际的下行链路的</a:t>
            </a:r>
            <a:r>
              <a:rPr lang="en-US" altLang="zh-CN" b="0" dirty="0"/>
              <a:t>CSI</a:t>
            </a:r>
            <a:r>
              <a:rPr lang="zh-CN" altLang="en-US" b="0" dirty="0"/>
              <a:t>幅度和相位，是我们要拟合的数值。我们的估计结果是这条红线，几乎完全和橙色重合了，没有误差。</a:t>
            </a: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b="0" dirty="0"/>
              <a:t>当使用预测</a:t>
            </a:r>
            <a:r>
              <a:rPr lang="en-US" altLang="zh-CN" b="0" dirty="0"/>
              <a:t>SNR</a:t>
            </a:r>
            <a:r>
              <a:rPr lang="zh-CN" altLang="en-US" b="0" dirty="0"/>
              <a:t>指标评估时，我们的基于生成式的方案相比于先前的信道估计方案提升了</a:t>
            </a:r>
            <a:r>
              <a:rPr lang="en-US" altLang="zh-CN" b="0" dirty="0"/>
              <a:t>5.9dB</a:t>
            </a:r>
            <a:r>
              <a:rPr lang="zh-CN" altLang="en-US" b="0" dirty="0"/>
              <a:t>的预测准确度。这等同于估计的误差降低了大概</a:t>
            </a:r>
            <a:r>
              <a:rPr lang="en-US" altLang="zh-CN" b="0" dirty="0"/>
              <a:t>70%</a:t>
            </a:r>
            <a:r>
              <a:rPr lang="zh-CN" altLang="en-US" b="0" dirty="0"/>
              <a:t>。</a:t>
            </a:r>
            <a:endParaRPr lang="en-US" altLang="zh-CN" b="0"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47890-5446-4662-AB75-3CEB6FA02C87}"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1735552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b="1" dirty="0"/>
              <a:t>Beyond these results, our ongoing projects focus on expanding this approach. This includes anomaly activity detection and signal denoising using diffusion models. We believe RF-Diffusion holds have great potential for a wide range of future applications.</a:t>
            </a:r>
          </a:p>
          <a:p>
            <a:br>
              <a:rPr lang="en-US" altLang="zh-CN" dirty="0"/>
            </a:br>
            <a:br>
              <a:rPr lang="en-US" altLang="zh-CN" dirty="0"/>
            </a:br>
            <a:r>
              <a:rPr lang="zh-CN" altLang="en-US" dirty="0"/>
              <a:t>除此之外，我们的</a:t>
            </a:r>
            <a:r>
              <a:rPr lang="en-US" altLang="zh-CN" dirty="0"/>
              <a:t>on going project</a:t>
            </a:r>
            <a:r>
              <a:rPr lang="zh-CN" altLang="en-US" dirty="0"/>
              <a:t>都是围绕它展开，基于</a:t>
            </a:r>
            <a:r>
              <a:rPr lang="en-US" altLang="zh-CN" dirty="0"/>
              <a:t>diffusion</a:t>
            </a:r>
            <a:r>
              <a:rPr lang="zh-CN" altLang="en-US" dirty="0"/>
              <a:t>的异常活动检测，以及使用</a:t>
            </a:r>
            <a:r>
              <a:rPr lang="en-US" altLang="zh-CN" dirty="0"/>
              <a:t>diffusion model</a:t>
            </a:r>
            <a:r>
              <a:rPr lang="zh-CN" altLang="en-US" dirty="0"/>
              <a:t>提升无线通信系统性能，等等。</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47890-5446-4662-AB75-3CEB6FA02C87}"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825127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b="1" dirty="0"/>
              <a:t>In summary, our contributions are as follows:</a:t>
            </a:r>
            <a:endParaRPr lang="en-US" altLang="zh-CN" dirty="0"/>
          </a:p>
          <a:p>
            <a:pPr marL="342900" indent="-342900">
              <a:buAutoNum type="arabicPeriod"/>
            </a:pPr>
            <a:r>
              <a:rPr lang="en-US" altLang="zh-CN" b="1" dirty="0"/>
              <a:t>We introduced the first generative diffusion model specifically for RF signals, which can be applied for various types of signals and wireless tasks. </a:t>
            </a:r>
          </a:p>
          <a:p>
            <a:pPr marL="342900" indent="-342900">
              <a:buAutoNum type="arabicPeriod"/>
            </a:pPr>
            <a:r>
              <a:rPr lang="en-US" altLang="zh-CN" b="1" dirty="0"/>
              <a:t>We developed the Time-Frequency Diffusion theory, extending traditional denoising diffusion approaches, and implemented it using complex-valued neural networks. </a:t>
            </a:r>
          </a:p>
          <a:p>
            <a:pPr marL="342900" indent="-342900">
              <a:buAutoNum type="arabicPeriod"/>
            </a:pPr>
            <a:r>
              <a:rPr lang="en-US" altLang="zh-CN" b="1" dirty="0"/>
              <a:t>Finally, our project, including the code, pretrained small models, and test data, is publicly available on GitHub.</a:t>
            </a:r>
            <a:endParaRPr lang="en-US" altLang="zh-CN" dirty="0"/>
          </a:p>
          <a:p>
            <a:endParaRPr lang="en-US" altLang="zh-CN" dirty="0"/>
          </a:p>
          <a:p>
            <a:endParaRPr lang="en-US" altLang="zh-CN" dirty="0"/>
          </a:p>
          <a:p>
            <a:r>
              <a:rPr lang="zh-CN" altLang="en-US" dirty="0"/>
              <a:t>简单总结一下贡献：</a:t>
            </a:r>
            <a:endParaRPr lang="en-US" altLang="zh-CN" dirty="0"/>
          </a:p>
          <a:p>
            <a:pPr marL="342900" indent="-342900">
              <a:buAutoNum type="arabicPeriod"/>
            </a:pPr>
            <a:r>
              <a:rPr lang="zh-CN" altLang="en-US" dirty="0"/>
              <a:t>我们提出了首个面向</a:t>
            </a:r>
            <a:r>
              <a:rPr lang="en-US" altLang="zh-CN" dirty="0"/>
              <a:t>RF</a:t>
            </a:r>
            <a:r>
              <a:rPr lang="zh-CN" altLang="en-US" dirty="0"/>
              <a:t>信号的生成式扩散模型，面向不同类型的信号和无线任务，都有着优越性。</a:t>
            </a:r>
            <a:endParaRPr lang="en-US" altLang="zh-CN" dirty="0"/>
          </a:p>
          <a:p>
            <a:pPr marL="342900" indent="-342900">
              <a:buAutoNum type="arabicPeriod"/>
            </a:pPr>
            <a:r>
              <a:rPr lang="zh-CN" altLang="en-US" dirty="0"/>
              <a:t>我们提出的时频扩散理论有效拓展了传统的去噪扩散理论，并基于复数域神经网络进行了实现。</a:t>
            </a:r>
            <a:endParaRPr lang="en-US" altLang="zh-CN" dirty="0"/>
          </a:p>
          <a:p>
            <a:pPr marL="342900" indent="-342900">
              <a:buAutoNum type="arabicPeriod"/>
            </a:pPr>
            <a:r>
              <a:rPr lang="zh-CN" altLang="en-US" dirty="0"/>
              <a:t>我们的工作，包括代码、预训练模型、测试数据都已经在</a:t>
            </a:r>
            <a:r>
              <a:rPr lang="en-US" altLang="zh-CN" dirty="0" err="1"/>
              <a:t>Github</a:t>
            </a:r>
            <a:r>
              <a:rPr lang="zh-CN" altLang="en-US" dirty="0"/>
              <a:t>上公开。</a:t>
            </a:r>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47890-5446-4662-AB75-3CEB6FA02C87}"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2948444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r>
              <a:rPr lang="en-US" altLang="zh-CN" b="1" dirty="0"/>
              <a:t>I'm pleased to share that our work received all four badges in Artifact Evaluation. You can scan the QR code on the right side to visit our GitHub project and explore more potential applications.</a:t>
            </a:r>
          </a:p>
          <a:p>
            <a:endParaRPr lang="en-US" altLang="zh-CN" b="1" dirty="0"/>
          </a:p>
          <a:p>
            <a:r>
              <a:rPr lang="en-US" altLang="zh-CN" b="1" dirty="0"/>
              <a:t>That’s the end of my presentation. Thank you for listening.</a:t>
            </a:r>
            <a:br>
              <a:rPr lang="en-US" altLang="zh-CN" dirty="0"/>
            </a:br>
            <a:br>
              <a:rPr lang="en-US" altLang="zh-CN" dirty="0"/>
            </a:br>
            <a:r>
              <a:rPr lang="zh-CN" altLang="en-US" dirty="0"/>
              <a:t>我感到很开心，我们的工作在</a:t>
            </a:r>
            <a:r>
              <a:rPr lang="en-US" altLang="zh-CN" dirty="0"/>
              <a:t>Artifact Evaluation</a:t>
            </a:r>
            <a:r>
              <a:rPr lang="zh-CN" altLang="en-US" dirty="0"/>
              <a:t>环节获得了全部四枚徽章，大家可以扫描右侧的</a:t>
            </a:r>
            <a:r>
              <a:rPr lang="en-US" altLang="zh-CN" dirty="0"/>
              <a:t>QR code</a:t>
            </a:r>
            <a:r>
              <a:rPr lang="zh-CN" altLang="en-US" dirty="0"/>
              <a:t>访问我们的</a:t>
            </a:r>
            <a:r>
              <a:rPr lang="en-US" altLang="zh-CN" dirty="0"/>
              <a:t>GitHub</a:t>
            </a:r>
            <a:r>
              <a:rPr lang="zh-CN" altLang="en-US" dirty="0"/>
              <a:t>项目，探索更多可能的应用。</a:t>
            </a:r>
          </a:p>
        </p:txBody>
      </p:sp>
      <p:sp>
        <p:nvSpPr>
          <p:cNvPr id="4" name="灯片编号占位符 3"/>
          <p:cNvSpPr>
            <a:spLocks noGrp="1"/>
          </p:cNvSpPr>
          <p:nvPr>
            <p:ph type="sldNum" sz="quarter" idx="10"/>
          </p:nvPr>
        </p:nvSpPr>
        <p:spPr/>
        <p:txBody>
          <a:bodyPr/>
          <a:lstStyle/>
          <a:p>
            <a:fld id="{2EB47890-5446-4662-AB75-3CEB6FA02C87}" type="slidenum">
              <a:rPr lang="zh-CN" altLang="en-US" smtClean="0"/>
              <a:t>18</a:t>
            </a:fld>
            <a:endParaRPr lang="zh-CN" altLang="en-US"/>
          </a:p>
        </p:txBody>
      </p:sp>
    </p:spTree>
    <p:extLst>
      <p:ext uri="{BB962C8B-B14F-4D97-AF65-F5344CB8AC3E}">
        <p14:creationId xmlns:p14="http://schemas.microsoft.com/office/powerpoint/2010/main" val="3411467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algn="just"/>
            <a: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t>We are now in the AIGC era, where generative AI models like </a:t>
            </a:r>
            <a:r>
              <a:rPr lang="en-US" altLang="zh-CN" sz="1800" b="1" kern="100" dirty="0" err="1">
                <a:effectLst/>
                <a:latin typeface="等线" panose="02010600030101010101" pitchFamily="2" charset="-122"/>
                <a:ea typeface="等线" panose="02010600030101010101" pitchFamily="2" charset="-122"/>
                <a:cs typeface="Times New Roman" panose="02020603050405020304" pitchFamily="18" charset="0"/>
              </a:rPr>
              <a:t>ChatGPT</a:t>
            </a:r>
            <a: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t>, Stable Diffusion, and </a:t>
            </a:r>
            <a:r>
              <a:rPr lang="en-US" altLang="zh-CN" sz="1800" b="1" kern="100" dirty="0" err="1">
                <a:effectLst/>
                <a:latin typeface="等线" panose="02010600030101010101" pitchFamily="2" charset="-122"/>
                <a:ea typeface="等线" panose="02010600030101010101" pitchFamily="2" charset="-122"/>
                <a:cs typeface="Times New Roman" panose="02020603050405020304" pitchFamily="18" charset="0"/>
              </a:rPr>
              <a:t>Suno</a:t>
            </a:r>
            <a: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t> AI are creating impressive results across text, images, video, and audio. However, one modality—RF signals—has not been fully explored. This gap is what we aim to address with RF-Diffusion.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dirty="0"/>
              <a:t>我们都知道生成式</a:t>
            </a:r>
            <a:r>
              <a:rPr lang="en-US" altLang="zh-CN" sz="1400" b="0" dirty="0"/>
              <a:t>AI</a:t>
            </a:r>
            <a:r>
              <a:rPr lang="zh-CN" altLang="en-US" sz="1400" b="0" dirty="0"/>
              <a:t>是近期最热门的一个话题，而且短短两三年，</a:t>
            </a:r>
            <a:r>
              <a:rPr lang="en-US" altLang="zh-CN" sz="1400" b="0" dirty="0"/>
              <a:t>AIGC</a:t>
            </a:r>
            <a:r>
              <a:rPr lang="zh-CN" altLang="en-US" sz="1400" b="0" dirty="0"/>
              <a:t>大模型就已经掌握了大多数我们人类能够感知到的数据模态。</a:t>
            </a: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dirty="0"/>
              <a:t>比如我们常提到的大语言模型（</a:t>
            </a:r>
            <a:r>
              <a:rPr lang="en-US" altLang="zh-CN" sz="1400" b="0" dirty="0"/>
              <a:t>LLM</a:t>
            </a:r>
            <a:r>
              <a:rPr lang="zh-CN" altLang="en-US" sz="1400" b="0" dirty="0"/>
              <a:t>），比如</a:t>
            </a:r>
            <a:r>
              <a:rPr lang="en-US" altLang="zh-CN" sz="1400" b="0" dirty="0"/>
              <a:t>ChatGPT</a:t>
            </a:r>
            <a:r>
              <a:rPr lang="zh-CN" altLang="en-US" sz="1400" b="0" dirty="0"/>
              <a:t>，</a:t>
            </a:r>
            <a:r>
              <a:rPr lang="en-US" altLang="zh-CN" sz="1400" b="0" dirty="0" err="1"/>
              <a:t>LLaMA</a:t>
            </a:r>
            <a:r>
              <a:rPr lang="zh-CN" altLang="en-US" sz="1400" b="0" dirty="0"/>
              <a:t>等，就是生成式模型在文本数据上的成功应用；比如以</a:t>
            </a:r>
            <a:r>
              <a:rPr lang="en-US" altLang="zh-CN" sz="1400" b="0" dirty="0"/>
              <a:t>Stable Diffusion</a:t>
            </a:r>
            <a:r>
              <a:rPr lang="zh-CN" altLang="en-US" sz="1400" b="0" dirty="0"/>
              <a:t>为代表的一系列</a:t>
            </a:r>
            <a:r>
              <a:rPr lang="en-US" altLang="zh-CN" sz="1400" b="0" dirty="0"/>
              <a:t>AI</a:t>
            </a:r>
            <a:r>
              <a:rPr lang="zh-CN" altLang="en-US" sz="1400" b="0" dirty="0"/>
              <a:t>作画的应用；</a:t>
            </a:r>
            <a:r>
              <a:rPr lang="en-US" altLang="zh-CN" sz="1400" b="0" dirty="0" err="1"/>
              <a:t>OpenAI</a:t>
            </a:r>
            <a:r>
              <a:rPr lang="zh-CN" altLang="en-US" sz="1400" b="0" dirty="0"/>
              <a:t>还发布了</a:t>
            </a:r>
            <a:r>
              <a:rPr lang="en-US" altLang="zh-CN" sz="1400" b="0" dirty="0"/>
              <a:t>Sora</a:t>
            </a:r>
            <a:r>
              <a:rPr lang="zh-CN" altLang="en-US" sz="1400" b="0" dirty="0"/>
              <a:t>和</a:t>
            </a:r>
            <a:r>
              <a:rPr lang="en-US" altLang="zh-CN" sz="1400" b="0" dirty="0" err="1"/>
              <a:t>Suno</a:t>
            </a:r>
            <a:r>
              <a:rPr lang="zh-CN" altLang="en-US" sz="1400" b="0" dirty="0"/>
              <a:t>，这两个模型分别针对视频和音频生成。</a:t>
            </a: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dirty="0"/>
              <a:t>看起来生成式</a:t>
            </a:r>
            <a:r>
              <a:rPr lang="en-US" altLang="zh-CN" sz="1400" b="0" dirty="0"/>
              <a:t>AI</a:t>
            </a:r>
            <a:r>
              <a:rPr lang="zh-CN" altLang="en-US" sz="1400" b="0" dirty="0"/>
              <a:t>已经很好地掌握了我们日常生活中常见的各种模态</a:t>
            </a:r>
            <a:r>
              <a:rPr lang="en-US" altLang="zh-CN" sz="1400" b="0" dirty="0"/>
              <a:t>——</a:t>
            </a:r>
            <a:r>
              <a:rPr lang="zh-CN" altLang="en-US" sz="1400" b="0" dirty="0"/>
              <a:t>除了</a:t>
            </a:r>
            <a:r>
              <a:rPr lang="en-US" altLang="zh-CN" sz="1400" b="0" dirty="0"/>
              <a:t>RF</a:t>
            </a:r>
            <a:r>
              <a:rPr lang="zh-CN" altLang="en-US" sz="1400" b="0" dirty="0"/>
              <a:t>信号。</a:t>
            </a: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400" b="0"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47890-5446-4662-AB75-3CEB6FA02C87}"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151154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b="1" dirty="0"/>
              <a:t>RF generative models are important for many applications, including wireless sensing and communication. They can generate synthetic data to augment training dataset. They can also solve regression problems, like constructing ECG from </a:t>
            </a:r>
            <a:r>
              <a:rPr lang="en-US" altLang="zh-CN" b="1" dirty="0" err="1"/>
              <a:t>mmWave</a:t>
            </a:r>
            <a:r>
              <a:rPr lang="en-US" altLang="zh-CN" b="1" dirty="0"/>
              <a:t> Radar signal. In communication system,</a:t>
            </a:r>
            <a:r>
              <a:rPr lang="zh-CN" altLang="en-US" b="1" dirty="0"/>
              <a:t> </a:t>
            </a:r>
            <a:r>
              <a:rPr lang="en-US" altLang="zh-CN" b="1" dirty="0"/>
              <a:t>generative models can help signal denoising and heatmap reconstruction, playing a critical role in enhancing the performance of wireless systems.</a:t>
            </a:r>
          </a:p>
          <a:p>
            <a:endParaRPr lang="en-US" altLang="zh-CN" sz="1400" b="0" dirty="0"/>
          </a:p>
          <a:p>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dirty="0"/>
              <a:t>那么，为什么要去生成射频信号呢？</a:t>
            </a: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dirty="0"/>
              <a:t>生成的信号对于无线系统具有重要意义，对于感知和通信任务都是。</a:t>
            </a: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dirty="0"/>
              <a:t>一方面，基于生成模型合成的数据，进行训练数据的增广就有助于增强下游任务的鲁棒性和泛化性；</a:t>
            </a: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dirty="0"/>
              <a:t>另一方面，这类生成式模型也可以被直接用于解决一些回归问题。</a:t>
            </a:r>
            <a:br>
              <a:rPr lang="en-US" altLang="zh-CN" sz="1400" b="0" dirty="0"/>
            </a:br>
            <a:r>
              <a:rPr lang="zh-CN" altLang="en-US" sz="1400" b="0" dirty="0"/>
              <a:t>比如右上角这张图，就是使用</a:t>
            </a:r>
            <a:r>
              <a:rPr lang="en-US" altLang="zh-CN" sz="1400" b="0" dirty="0"/>
              <a:t>diffusion model</a:t>
            </a:r>
            <a:r>
              <a:rPr lang="zh-CN" altLang="en-US" sz="1400" b="0" dirty="0"/>
              <a:t>，在给定</a:t>
            </a:r>
            <a:r>
              <a:rPr lang="en-US" altLang="zh-CN" sz="1400" b="0" dirty="0" err="1"/>
              <a:t>mmWave</a:t>
            </a:r>
            <a:r>
              <a:rPr lang="en-US" altLang="zh-CN" sz="1400" b="0" dirty="0"/>
              <a:t> Radar</a:t>
            </a:r>
            <a:r>
              <a:rPr lang="zh-CN" altLang="en-US" sz="1400" b="0" dirty="0"/>
              <a:t>信号的条件下，生成</a:t>
            </a:r>
            <a:r>
              <a:rPr lang="en-US" altLang="zh-CN" sz="1400" b="0" dirty="0"/>
              <a:t>ECG</a:t>
            </a:r>
            <a:r>
              <a:rPr lang="zh-CN" altLang="en-US" sz="1400" b="0" dirty="0"/>
              <a:t>的一个例子。</a:t>
            </a: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dirty="0"/>
              <a:t>面向通信任务，生成模型也可以完成信号去噪，信号热力图生成等一系列任务。</a:t>
            </a:r>
            <a:br>
              <a:rPr lang="en-US" altLang="zh-CN" sz="1400" b="0" dirty="0"/>
            </a:br>
            <a:r>
              <a:rPr lang="zh-CN" altLang="en-US" sz="1400" b="0" dirty="0"/>
              <a:t>可以说，生成模型对于无线系统至关重要。</a:t>
            </a:r>
            <a:endParaRPr lang="en-US" altLang="zh-CN" sz="1400" b="0"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47890-5446-4662-AB75-3CEB6FA02C87}"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3871083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z="2400" b="1" dirty="0"/>
              <a:t>Nowadays,</a:t>
            </a:r>
            <a:r>
              <a:rPr lang="zh-CN" altLang="en-US" sz="2400" b="1" dirty="0"/>
              <a:t> </a:t>
            </a:r>
            <a:r>
              <a:rPr lang="en-US" altLang="zh-CN" sz="2400" b="1" dirty="0"/>
              <a:t>existing RF generation methods can be divided into two categories: modeling-based and data-driven approach. Modeling-based methods, like ray tracing, need precise 3D models, which are sometimes impractical. Data-driven methods, such as GANs, face challenges like mode collapse, and VAEs often produce low-quality results. </a:t>
            </a:r>
          </a:p>
          <a:p>
            <a:r>
              <a:rPr lang="en-US" altLang="zh-CN" sz="2400" b="1" dirty="0"/>
              <a:t>The Generative Diffusion model, however, offer high fidelity and diversity, making it a promising approach for RF synthesis.</a:t>
            </a:r>
          </a:p>
          <a:p>
            <a:br>
              <a:rPr lang="en-US" altLang="zh-CN" sz="1800" b="0" dirty="0"/>
            </a:br>
            <a:br>
              <a:rPr lang="en-US" altLang="zh-CN" sz="1800" b="0" dirty="0"/>
            </a:br>
            <a:r>
              <a:rPr lang="zh-CN" altLang="en-US" sz="1800" b="0" dirty="0"/>
              <a:t>然而，现有的生成方案仍然存在一定的局限性。</a:t>
            </a:r>
            <a:endParaRPr lang="en-US" altLang="zh-CN" sz="1800" b="0" dirty="0"/>
          </a:p>
          <a:p>
            <a:pPr marL="342900" marR="0" lvl="0" indent="-342900" algn="l" defTabSz="914400" rtl="0" eaLnBrk="1" fontAlgn="auto" latinLnBrk="0" hangingPunct="1">
              <a:lnSpc>
                <a:spcPct val="100000"/>
              </a:lnSpc>
              <a:spcBef>
                <a:spcPts val="0"/>
              </a:spcBef>
              <a:spcAft>
                <a:spcPts val="0"/>
              </a:spcAft>
              <a:buClrTx/>
              <a:buSzTx/>
              <a:buFontTx/>
              <a:buAutoNum type="arabicPeriod"/>
              <a:defRPr/>
            </a:pPr>
            <a:r>
              <a:rPr lang="zh-CN" altLang="en-US" sz="1800" b="0" dirty="0"/>
              <a:t>对于</a:t>
            </a:r>
            <a:r>
              <a:rPr lang="en-US" altLang="zh-CN" sz="1800" b="0" dirty="0"/>
              <a:t>modeling-based</a:t>
            </a:r>
            <a:r>
              <a:rPr lang="zh-CN" altLang="en-US" sz="1800" b="0" dirty="0"/>
              <a:t>方案，比如</a:t>
            </a:r>
            <a:r>
              <a:rPr lang="en-US" altLang="zh-CN" sz="1800" b="0" dirty="0"/>
              <a:t>ray tracing</a:t>
            </a:r>
            <a:r>
              <a:rPr lang="zh-CN" altLang="en-US" sz="1800" b="0" dirty="0"/>
              <a:t>仿真来说，我们需要提供环境的精确</a:t>
            </a:r>
            <a:r>
              <a:rPr lang="en-US" altLang="zh-CN" sz="1800" b="0" dirty="0"/>
              <a:t>3D</a:t>
            </a:r>
            <a:r>
              <a:rPr lang="zh-CN" altLang="en-US" sz="1800" b="0" dirty="0"/>
              <a:t>模型，甚至需要包括环境的反射系数等材料特性。</a:t>
            </a:r>
            <a:endParaRPr lang="en-US" altLang="zh-CN" sz="1800" b="0" dirty="0"/>
          </a:p>
          <a:p>
            <a:pPr marL="342900" marR="0" lvl="0" indent="-342900" algn="l" defTabSz="914400" rtl="0" eaLnBrk="1" fontAlgn="auto" latinLnBrk="0" hangingPunct="1">
              <a:lnSpc>
                <a:spcPct val="100000"/>
              </a:lnSpc>
              <a:spcBef>
                <a:spcPts val="0"/>
              </a:spcBef>
              <a:spcAft>
                <a:spcPts val="0"/>
              </a:spcAft>
              <a:buClrTx/>
              <a:buSzTx/>
              <a:buFontTx/>
              <a:buAutoNum type="arabicPeriod"/>
              <a:defRPr/>
            </a:pPr>
            <a:r>
              <a:rPr lang="zh-CN" altLang="en-US" sz="1800" b="0" dirty="0"/>
              <a:t>对于</a:t>
            </a:r>
            <a:r>
              <a:rPr lang="en-US" altLang="zh-CN" sz="1800" b="0" dirty="0"/>
              <a:t>data-driven</a:t>
            </a:r>
            <a:r>
              <a:rPr lang="zh-CN" altLang="en-US" sz="1800" b="0" dirty="0"/>
              <a:t>的方案，基于</a:t>
            </a:r>
            <a:r>
              <a:rPr lang="en-US" altLang="zh-CN" sz="1800" b="0" dirty="0"/>
              <a:t>GAN</a:t>
            </a:r>
            <a:r>
              <a:rPr lang="zh-CN" altLang="en-US" sz="1800" b="0" dirty="0"/>
              <a:t>的方案通常面临模式坍塌的问题。</a:t>
            </a:r>
            <a:r>
              <a:rPr lang="en-US" altLang="zh-CN" sz="1800" b="0" dirty="0"/>
              <a:t>GAN</a:t>
            </a:r>
            <a:r>
              <a:rPr lang="zh-CN" altLang="en-US" sz="1800" b="0" dirty="0"/>
              <a:t>生成的结果往往会几乎完全地“模仿”训练集中的样例，导致生成结果缺乏多样性；基于</a:t>
            </a:r>
            <a:r>
              <a:rPr lang="en-US" altLang="zh-CN" sz="1800" b="0" dirty="0"/>
              <a:t>VAE</a:t>
            </a:r>
            <a:r>
              <a:rPr lang="zh-CN" altLang="en-US" sz="1800" b="0" dirty="0"/>
              <a:t>的方案，则往往面临</a:t>
            </a:r>
            <a:r>
              <a:rPr lang="en-US" altLang="zh-CN" sz="1800" b="0" dirty="0"/>
              <a:t>mode dropping</a:t>
            </a:r>
            <a:r>
              <a:rPr lang="zh-CN" altLang="en-US" sz="1800" b="0" dirty="0"/>
              <a:t>的问题，导致生成的数据分布和真实数据分布偏移较大，导致生成保真度下降。</a:t>
            </a:r>
            <a:endParaRPr lang="en-US" altLang="zh-CN" sz="1800" b="0" dirty="0"/>
          </a:p>
          <a:p>
            <a:pPr marL="228600" marR="0" lvl="0" indent="-228600" algn="l" defTabSz="914400" rtl="0" eaLnBrk="1" fontAlgn="auto" latinLnBrk="0" hangingPunct="1">
              <a:lnSpc>
                <a:spcPct val="100000"/>
              </a:lnSpc>
              <a:spcBef>
                <a:spcPts val="0"/>
              </a:spcBef>
              <a:spcAft>
                <a:spcPts val="0"/>
              </a:spcAft>
              <a:buClrTx/>
              <a:buSzTx/>
              <a:buFontTx/>
              <a:buAutoNum type="arabicPeriod"/>
              <a:defRPr/>
            </a:pPr>
            <a:endParaRPr lang="en-US" altLang="zh-CN" sz="18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b="0" dirty="0"/>
              <a:t>近年来，</a:t>
            </a:r>
            <a:r>
              <a:rPr lang="en-US" altLang="zh-CN" sz="1800" b="0" dirty="0"/>
              <a:t>Diffusion Model</a:t>
            </a:r>
            <a:r>
              <a:rPr lang="zh-CN" altLang="en-US" sz="1800" b="0" dirty="0"/>
              <a:t>成为了最火热的一类生成模型，现有研究表明</a:t>
            </a:r>
            <a:r>
              <a:rPr lang="en-US" altLang="zh-CN" sz="1800" b="0" dirty="0"/>
              <a:t>Diffusion</a:t>
            </a:r>
            <a:r>
              <a:rPr lang="zh-CN" altLang="en-US" sz="1800" b="0" dirty="0"/>
              <a:t>模型同时兼顾了高质量和多样性的数据生成，因此我们认为“</a:t>
            </a:r>
            <a:r>
              <a:rPr lang="en-US" altLang="zh-CN" sz="1800" b="0" dirty="0"/>
              <a:t>RF synthesis based on Diffusion Model is promising</a:t>
            </a:r>
            <a:r>
              <a:rPr lang="zh-CN" altLang="en-US" sz="1800" b="0" dirty="0"/>
              <a:t>”。</a:t>
            </a:r>
            <a:endParaRPr lang="en-US" altLang="zh-CN" sz="1800" b="0"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47890-5446-4662-AB75-3CEB6FA02C87}"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3583081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z="1600" b="1" dirty="0"/>
              <a:t>Before introducing our model design, let's briefly revisit the classic diffusion process which are typically used for image generation. It involves two main steps:</a:t>
            </a:r>
            <a:endParaRPr lang="en-US" altLang="zh-CN" sz="1600" dirty="0"/>
          </a:p>
          <a:p>
            <a:pPr marL="342900" indent="-342900">
              <a:buAutoNum type="arabicPeriod"/>
            </a:pPr>
            <a:r>
              <a:rPr lang="en-US" altLang="zh-CN" sz="1600" b="1" dirty="0"/>
              <a:t>In the forward process, Gaussian noise is gradually added to the original data until the data distribution is almost entirely degraded into random noise. </a:t>
            </a:r>
          </a:p>
          <a:p>
            <a:pPr marL="342900" indent="-342900">
              <a:buAutoNum type="arabicPeriod"/>
            </a:pPr>
            <a:r>
              <a:rPr lang="en-US" altLang="zh-CN" sz="1600" b="1" dirty="0"/>
              <a:t>The second step is the reverse process, where we train a neural network to learn the reverse of the forward process. This allows the model to progressively reconstruct the original data from the noise, step by step.</a:t>
            </a:r>
            <a:endParaRPr lang="en-US" altLang="zh-CN" sz="1600" dirty="0"/>
          </a:p>
          <a:p>
            <a:r>
              <a:rPr lang="en-US" altLang="zh-CN" sz="1600" b="1" dirty="0"/>
              <a:t>In simple terms, the diffusion model focuses on reversing the destructive effects of the forward process, enabling it to reconstruct original data distribution from pure noise. This principle forms the foundation of our approach for RF signal generation.</a:t>
            </a:r>
            <a:endParaRPr lang="en-US" altLang="zh-CN" sz="160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dirty="0"/>
              <a:t>在我们介绍我们设计前，先简单回顾一下经典的面向图像生成的</a:t>
            </a:r>
            <a:r>
              <a:rPr lang="en-US" altLang="zh-CN" sz="1400" b="0" dirty="0"/>
              <a:t>diffusion process</a:t>
            </a:r>
            <a:r>
              <a:rPr lang="zh-CN" altLang="en-US" sz="1400" b="0" dirty="0"/>
              <a:t>，他包含两步：</a:t>
            </a:r>
            <a:endParaRPr lang="en-US" altLang="zh-CN" sz="1400" b="0" dirty="0"/>
          </a:p>
          <a:p>
            <a:pPr marL="228600" marR="0" lvl="0" indent="-228600" algn="l" defTabSz="914400" rtl="0" eaLnBrk="1" fontAlgn="auto" latinLnBrk="0" hangingPunct="1">
              <a:lnSpc>
                <a:spcPct val="100000"/>
              </a:lnSpc>
              <a:spcBef>
                <a:spcPts val="0"/>
              </a:spcBef>
              <a:spcAft>
                <a:spcPts val="0"/>
              </a:spcAft>
              <a:buClrTx/>
              <a:buSzTx/>
              <a:buFontTx/>
              <a:buAutoNum type="arabicPeriod"/>
              <a:defRPr/>
            </a:pPr>
            <a:r>
              <a:rPr lang="zh-CN" altLang="en-US" sz="1400" b="0" dirty="0"/>
              <a:t>第一个步骤是逐步向原始数据中添加高斯噪声，直到原始数据分布几乎完全退化为一个高斯噪声；</a:t>
            </a:r>
            <a:endParaRPr lang="en-US" altLang="zh-CN" sz="1400" b="0" dirty="0"/>
          </a:p>
          <a:p>
            <a:pPr marL="228600" marR="0" lvl="0" indent="-228600" algn="l" defTabSz="914400" rtl="0" eaLnBrk="1" fontAlgn="auto" latinLnBrk="0" hangingPunct="1">
              <a:lnSpc>
                <a:spcPct val="100000"/>
              </a:lnSpc>
              <a:spcBef>
                <a:spcPts val="0"/>
              </a:spcBef>
              <a:spcAft>
                <a:spcPts val="0"/>
              </a:spcAft>
              <a:buClrTx/>
              <a:buSzTx/>
              <a:buFontTx/>
              <a:buAutoNum type="arabicPeriod"/>
              <a:defRPr/>
            </a:pPr>
            <a:r>
              <a:rPr lang="zh-CN" altLang="en-US" sz="1400" b="0" dirty="0"/>
              <a:t>第二个步骤则是通过训练一个神经网络，使其能够学习到</a:t>
            </a:r>
            <a:r>
              <a:rPr lang="en-US" altLang="zh-CN" sz="1400" b="0" dirty="0"/>
              <a:t>inverse of</a:t>
            </a:r>
            <a:r>
              <a:rPr lang="zh-CN" altLang="en-US" sz="1400" b="0" dirty="0"/>
              <a:t> </a:t>
            </a:r>
            <a:r>
              <a:rPr lang="en-US" altLang="zh-CN" sz="1400" b="0" dirty="0"/>
              <a:t>the</a:t>
            </a:r>
            <a:r>
              <a:rPr lang="zh-CN" altLang="en-US" sz="1400" b="0" dirty="0"/>
              <a:t> </a:t>
            </a:r>
            <a:r>
              <a:rPr lang="en-US" altLang="zh-CN" sz="1400" b="0" dirty="0"/>
              <a:t>forward</a:t>
            </a:r>
            <a:r>
              <a:rPr lang="zh-CN" altLang="en-US" sz="1400" b="0" dirty="0"/>
              <a:t> </a:t>
            </a:r>
            <a:r>
              <a:rPr lang="en-US" altLang="zh-CN" sz="1400" b="0" dirty="0"/>
              <a:t>process</a:t>
            </a:r>
            <a:r>
              <a:rPr lang="zh-CN" altLang="en-US" sz="1400" b="0" dirty="0"/>
              <a:t>，从而能够从被破坏的噪声数据中，逐步还原出前一步的数据；</a:t>
            </a:r>
            <a:endParaRPr lang="en-US" altLang="zh-CN" sz="1400" b="0" dirty="0"/>
          </a:p>
          <a:p>
            <a:pPr marL="228600" marR="0" lvl="0" indent="-228600" algn="l" defTabSz="914400" rtl="0" eaLnBrk="1" fontAlgn="auto" latinLnBrk="0" hangingPunct="1">
              <a:lnSpc>
                <a:spcPct val="100000"/>
              </a:lnSpc>
              <a:spcBef>
                <a:spcPts val="0"/>
              </a:spcBef>
              <a:spcAft>
                <a:spcPts val="0"/>
              </a:spcAft>
              <a:buClrTx/>
              <a:buSzTx/>
              <a:buFontTx/>
              <a:buAutoNum type="arabicPeriod"/>
              <a:defRPr/>
            </a:pP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dirty="0"/>
              <a:t>简单来说，</a:t>
            </a:r>
            <a:r>
              <a:rPr lang="en-US" altLang="zh-CN" sz="1400" b="0" dirty="0"/>
              <a:t>diffusion model</a:t>
            </a:r>
            <a:r>
              <a:rPr lang="zh-CN" altLang="en-US" sz="1400" b="0" dirty="0"/>
              <a:t>致力于恢复</a:t>
            </a:r>
            <a:r>
              <a:rPr lang="en-US" altLang="zh-CN" sz="1400" b="0" dirty="0"/>
              <a:t>forward process</a:t>
            </a:r>
            <a:r>
              <a:rPr lang="zh-CN" altLang="en-US" sz="1400" b="0" dirty="0"/>
              <a:t>的破坏性结果，从而能够从噪声中恢复数据。</a:t>
            </a:r>
            <a:endParaRPr lang="en-US" altLang="zh-CN" sz="1400" b="0"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47890-5446-4662-AB75-3CEB6FA02C87}"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3571494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z="2000" b="1" dirty="0"/>
              <a:t>The challenge of applying existing diffusion models to RF signals lies in the fundamental differences between RF data and image data.</a:t>
            </a:r>
            <a:endParaRPr lang="en-US" altLang="zh-CN" sz="2000" dirty="0"/>
          </a:p>
          <a:p>
            <a:r>
              <a:rPr lang="en-US" altLang="zh-CN" sz="2000" b="1" dirty="0"/>
              <a:t>RF signals are time-frequency signals, which means the critical features are often hidden within dynamic details over time. Additionally, RF signals are complex-valued, meaning both amplitude and phase information are crucial for accurate representation. </a:t>
            </a:r>
          </a:p>
          <a:p>
            <a:endParaRPr lang="en-US" altLang="zh-CN" sz="2000" b="1" dirty="0"/>
          </a:p>
          <a:p>
            <a:endParaRPr lang="en-US" altLang="zh-CN" sz="2000" b="1" dirty="0"/>
          </a:p>
          <a:p>
            <a:r>
              <a:rPr lang="en-US" altLang="zh-CN" sz="2000" b="0" dirty="0"/>
              <a:t>These aspects make RF signals fundamentally different from static image data, which are typically represented as real-valued, single snapshots.</a:t>
            </a:r>
            <a:endParaRPr lang="en-US" altLang="zh-CN" sz="1800" b="0" i="0" dirty="0">
              <a:solidFill>
                <a:srgbClr val="000000"/>
              </a:solidFill>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defRPr/>
            </a:pPr>
            <a:br>
              <a:rPr lang="en-US" altLang="zh-CN" sz="2000" dirty="0"/>
            </a:br>
            <a:endParaRPr lang="en-US" altLang="zh-CN" sz="2000"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47890-5446-4662-AB75-3CEB6FA02C87}"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1409148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1" dirty="0"/>
              <a:t>So,</a:t>
            </a:r>
            <a:r>
              <a:rPr lang="zh-CN" altLang="en-US" sz="2000" b="1" dirty="0"/>
              <a:t> </a:t>
            </a:r>
            <a:r>
              <a:rPr lang="en-US" altLang="zh-CN" sz="2000" b="1" dirty="0"/>
              <a:t>Diffusion model for Radio data should be able to do the following things:</a:t>
            </a:r>
          </a:p>
          <a:p>
            <a:pPr marL="457200" marR="0" lvl="0" indent="-457200" algn="l" defTabSz="914400" rtl="0" eaLnBrk="1" fontAlgn="auto" latinLnBrk="0" hangingPunct="1">
              <a:lnSpc>
                <a:spcPct val="100000"/>
              </a:lnSpc>
              <a:spcBef>
                <a:spcPts val="0"/>
              </a:spcBef>
              <a:spcAft>
                <a:spcPts val="0"/>
              </a:spcAft>
              <a:buClrTx/>
              <a:buSzTx/>
              <a:buFontTx/>
              <a:buAutoNum type="arabicPeriod"/>
              <a:defRPr/>
            </a:pPr>
            <a:r>
              <a:rPr lang="en-US" altLang="zh-CN" sz="2000" b="1" dirty="0"/>
              <a:t>It should be able to Capture time-frequency features within time-series data.</a:t>
            </a:r>
          </a:p>
          <a:p>
            <a:pPr marL="457200" marR="0" lvl="0" indent="-457200" algn="l" defTabSz="914400" rtl="0" eaLnBrk="1" fontAlgn="auto" latinLnBrk="0" hangingPunct="1">
              <a:lnSpc>
                <a:spcPct val="100000"/>
              </a:lnSpc>
              <a:spcBef>
                <a:spcPts val="0"/>
              </a:spcBef>
              <a:spcAft>
                <a:spcPts val="0"/>
              </a:spcAft>
              <a:buClrTx/>
              <a:buSzTx/>
              <a:buFontTx/>
              <a:buAutoNum type="arabicPeriod"/>
              <a:defRPr/>
            </a:pPr>
            <a:r>
              <a:rPr lang="en-US" altLang="zh-CN" sz="2000" b="1" dirty="0"/>
              <a:t>It should be able to Handle complex-valued inputs.</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47890-5446-4662-AB75-3CEB6FA02C87}"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248268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z="1600" b="1" dirty="0"/>
              <a:t>To fully explore the time-frequency feature within RF signals, we propose the time-frequency diffusion theory, which employs a hybrid approach in the forward process. At each step of the forward process, we first 1. blur the spectrum in the frequency domain. 2. add Gaussian noise in the time domain.</a:t>
            </a:r>
            <a:endParaRPr lang="en-US" altLang="zh-CN" sz="1600" dirty="0"/>
          </a:p>
          <a:p>
            <a:r>
              <a:rPr lang="en-US" altLang="zh-CN" sz="1600" b="1" dirty="0"/>
              <a:t>[CLICK] The reason behind this design, as I mentioned earlier, is that "the diffusion model focuses on the features destructed during the forward process.“ </a:t>
            </a:r>
          </a:p>
          <a:p>
            <a:br>
              <a:rPr lang="en-US" altLang="zh-CN" sz="1400" b="0" dirty="0"/>
            </a:br>
            <a:br>
              <a:rPr lang="en-US" altLang="zh-CN" sz="1400" b="0" dirty="0"/>
            </a:br>
            <a:r>
              <a:rPr lang="zh-CN" altLang="en-US" sz="1400" b="0" dirty="0"/>
              <a:t>为了充分探索</a:t>
            </a:r>
            <a:r>
              <a:rPr lang="en-US" altLang="zh-CN" sz="1400" b="0" dirty="0"/>
              <a:t>RF</a:t>
            </a:r>
            <a:r>
              <a:rPr lang="zh-CN" altLang="en-US" sz="1400" b="0" dirty="0"/>
              <a:t>信号中的时频特性，</a:t>
            </a:r>
            <a:r>
              <a:rPr lang="en-US" altLang="zh-CN" sz="1400" b="0" dirty="0"/>
              <a:t>RF-Diffusion</a:t>
            </a:r>
            <a:r>
              <a:rPr lang="zh-CN" altLang="en-US" sz="1400" b="0" dirty="0"/>
              <a:t>的前向过程中交叉使用了两种方法，添加时域高斯噪声，以及对频谱进行模糊。</a:t>
            </a: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dirty="0"/>
              <a:t>我们这样做的原因是，正如我之前提到的“</a:t>
            </a:r>
            <a:r>
              <a:rPr lang="en-US" altLang="zh-CN" sz="1400" b="0" dirty="0">
                <a:solidFill>
                  <a:schemeClr val="tx1"/>
                </a:solidFill>
                <a:latin typeface="Century Gothic" panose="020B0502020202020204" pitchFamily="34" charset="0"/>
              </a:rPr>
              <a:t>Diffusion model focuses on the feature destructed during the forward process</a:t>
            </a:r>
            <a:r>
              <a:rPr lang="zh-CN" altLang="en-US" sz="1400" b="0" dirty="0">
                <a:solidFill>
                  <a:schemeClr val="tx1"/>
                </a:solidFill>
                <a:latin typeface="Century Gothic" panose="020B0502020202020204" pitchFamily="34" charset="0"/>
              </a:rPr>
              <a:t>“</a:t>
            </a:r>
            <a:r>
              <a:rPr lang="zh-CN" altLang="en-US" sz="1400" b="1" dirty="0">
                <a:solidFill>
                  <a:schemeClr val="tx1"/>
                </a:solidFill>
                <a:latin typeface="Century Gothic" panose="020B0502020202020204" pitchFamily="34" charset="0"/>
              </a:rPr>
              <a:t>。</a:t>
            </a:r>
            <a:endParaRPr lang="en-US" altLang="zh-CN" sz="1400" b="1"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dirty="0">
                <a:solidFill>
                  <a:schemeClr val="tx1"/>
                </a:solidFill>
                <a:latin typeface="Century Gothic" panose="020B0502020202020204" pitchFamily="34" charset="0"/>
              </a:rPr>
              <a:t>[CLICK] </a:t>
            </a:r>
            <a:r>
              <a:rPr lang="zh-CN" altLang="en-US" sz="1400" b="0" dirty="0">
                <a:solidFill>
                  <a:schemeClr val="tx1"/>
                </a:solidFill>
                <a:latin typeface="Century Gothic" panose="020B0502020202020204" pitchFamily="34" charset="0"/>
              </a:rPr>
              <a:t>因此</a:t>
            </a:r>
            <a:r>
              <a:rPr lang="zh-CN" altLang="en-US" sz="1400" b="0" dirty="0"/>
              <a:t>我们期望这样能够使训练的神经网络能够同时关注到到信号在时域的幅度特征，以及在频域的频谱连续性特征，使模型能够从两个“正交的视角”理解到信号的分布，从而提升模型的学习效率。</a:t>
            </a: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0" dirty="0"/>
              <a:t>Time-frequency Diffusion</a:t>
            </a:r>
            <a:r>
              <a:rPr lang="zh-CN" altLang="en-US" sz="1400" b="0" dirty="0"/>
              <a:t>模型和传统的</a:t>
            </a:r>
            <a:r>
              <a:rPr lang="en-US" altLang="zh-CN" sz="1400" b="0" dirty="0"/>
              <a:t>Diffusion</a:t>
            </a:r>
            <a:r>
              <a:rPr lang="zh-CN" altLang="en-US" sz="1400" b="0" dirty="0"/>
              <a:t>模型一样，它不仅仅是一项应用技术，同样也具有相对完善的理论支撑。大家如果感兴趣的话可以去查阅原文，我们最后会放一个链接，这里就不再赘述了。</a:t>
            </a:r>
            <a:endParaRPr lang="en-US" altLang="zh-CN" sz="1400" b="0"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47890-5446-4662-AB75-3CEB6FA02C87}"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3025956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z="1600" b="1" dirty="0"/>
              <a:t>[CLICK] Therefore, by incorporating both time-domain noise and frequency-domain blurring, we aim to train the neural network which can simultaneously capture amplitude features in the time domain and continuity features in the frequency domain.</a:t>
            </a:r>
          </a:p>
          <a:p>
            <a:r>
              <a:rPr lang="en-US" altLang="zh-CN" sz="1600" b="1" dirty="0"/>
              <a:t>This approach allows the model to understand the signal distribution from both time and frequency perspective,  and ultimately improving learning efficiency.</a:t>
            </a:r>
          </a:p>
          <a:p>
            <a:endParaRPr lang="en-US" altLang="zh-CN" sz="1600" b="1" dirty="0"/>
          </a:p>
          <a:p>
            <a:r>
              <a:rPr lang="en-US" altLang="zh-CN" sz="1600" b="0" dirty="0"/>
              <a:t>For more theoretical details, please refer to our paper if you're interested.</a:t>
            </a:r>
            <a:br>
              <a:rPr lang="en-US" altLang="zh-CN" sz="1400" b="0" dirty="0"/>
            </a:br>
            <a:br>
              <a:rPr lang="en-US" altLang="zh-CN" sz="1400" b="0" dirty="0"/>
            </a:br>
            <a:br>
              <a:rPr lang="en-US" altLang="zh-CN" sz="1400" b="0" dirty="0"/>
            </a:br>
            <a:r>
              <a:rPr lang="zh-CN" altLang="en-US" sz="1400" b="0" dirty="0"/>
              <a:t>为了充分探索</a:t>
            </a:r>
            <a:r>
              <a:rPr lang="en-US" altLang="zh-CN" sz="1400" b="0" dirty="0"/>
              <a:t>RF</a:t>
            </a:r>
            <a:r>
              <a:rPr lang="zh-CN" altLang="en-US" sz="1400" b="0" dirty="0"/>
              <a:t>信号中的时频特性，</a:t>
            </a:r>
            <a:r>
              <a:rPr lang="en-US" altLang="zh-CN" sz="1400" b="0" dirty="0"/>
              <a:t>RF-Diffusion</a:t>
            </a:r>
            <a:r>
              <a:rPr lang="zh-CN" altLang="en-US" sz="1400" b="0" dirty="0"/>
              <a:t>的前向过程中交叉使用了两种方法，添加时域高斯噪声，以及对频谱进行模糊。</a:t>
            </a: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dirty="0"/>
              <a:t>我们这样做的原因是，正如我之前提到的“</a:t>
            </a:r>
            <a:r>
              <a:rPr lang="en-US" altLang="zh-CN" sz="1400" b="0" dirty="0">
                <a:solidFill>
                  <a:schemeClr val="tx1"/>
                </a:solidFill>
                <a:latin typeface="Century Gothic" panose="020B0502020202020204" pitchFamily="34" charset="0"/>
              </a:rPr>
              <a:t>Diffusion model focuses on the feature destructed during the forward process</a:t>
            </a:r>
            <a:r>
              <a:rPr lang="zh-CN" altLang="en-US" sz="1400" b="0" dirty="0">
                <a:solidFill>
                  <a:schemeClr val="tx1"/>
                </a:solidFill>
                <a:latin typeface="Century Gothic" panose="020B0502020202020204" pitchFamily="34" charset="0"/>
              </a:rPr>
              <a:t>“</a:t>
            </a:r>
            <a:r>
              <a:rPr lang="zh-CN" altLang="en-US" sz="1400" b="1" dirty="0">
                <a:solidFill>
                  <a:schemeClr val="tx1"/>
                </a:solidFill>
                <a:latin typeface="Century Gothic" panose="020B0502020202020204" pitchFamily="34" charset="0"/>
              </a:rPr>
              <a:t>。</a:t>
            </a:r>
            <a:endParaRPr lang="en-US" altLang="zh-CN" sz="1400" b="1"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dirty="0">
                <a:solidFill>
                  <a:schemeClr val="tx1"/>
                </a:solidFill>
                <a:latin typeface="Century Gothic" panose="020B0502020202020204" pitchFamily="34" charset="0"/>
              </a:rPr>
              <a:t>[CLICK] </a:t>
            </a:r>
            <a:r>
              <a:rPr lang="zh-CN" altLang="en-US" sz="1400" b="0" dirty="0">
                <a:solidFill>
                  <a:schemeClr val="tx1"/>
                </a:solidFill>
                <a:latin typeface="Century Gothic" panose="020B0502020202020204" pitchFamily="34" charset="0"/>
              </a:rPr>
              <a:t>因此</a:t>
            </a:r>
            <a:r>
              <a:rPr lang="zh-CN" altLang="en-US" sz="1400" b="0" dirty="0"/>
              <a:t>我们期望这样能够使训练的神经网络能够同时关注到到信号在时域的幅度特征，以及在频域的频谱连续性特征，使模型能够从两个“正交的视角”理解到信号的分布，从而提升模型的学习效率。</a:t>
            </a: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400" b="0"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dirty="0"/>
              <a:t>更多详细的证明，以及有关合理性的解释，您可以参考我们的</a:t>
            </a:r>
            <a:r>
              <a:rPr lang="en-US" altLang="zh-CN" sz="1400" b="0" dirty="0"/>
              <a:t>paper</a:t>
            </a:r>
            <a:r>
              <a:rPr lang="zh-CN" altLang="en-US" sz="1400" b="0" dirty="0"/>
              <a:t>。</a:t>
            </a:r>
            <a:endParaRPr lang="en-US" altLang="zh-CN" sz="1400" b="0"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47890-5446-4662-AB75-3CEB6FA02C87}"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767818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83200" y="4343400"/>
            <a:ext cx="6908800" cy="914400"/>
          </a:xfrm>
        </p:spPr>
        <p:txBody>
          <a:bodyPr/>
          <a:lstStyle>
            <a:lvl1pPr>
              <a:defRPr/>
            </a:lvl1pPr>
          </a:lstStyle>
          <a:p>
            <a:pPr lvl="0"/>
            <a:r>
              <a:rPr lang="zh-CN" altLang="en-US" noProof="0"/>
              <a:t>单击此处编辑母版标题样式</a:t>
            </a:r>
            <a:endParaRPr lang="en-US" altLang="zh-CN" noProof="0"/>
          </a:p>
        </p:txBody>
      </p:sp>
      <p:sp>
        <p:nvSpPr>
          <p:cNvPr id="3075" name="Rectangle 3"/>
          <p:cNvSpPr>
            <a:spLocks noGrp="1" noChangeArrowheads="1"/>
          </p:cNvSpPr>
          <p:nvPr>
            <p:ph type="subTitle" idx="1"/>
          </p:nvPr>
        </p:nvSpPr>
        <p:spPr>
          <a:xfrm>
            <a:off x="5283200" y="5181600"/>
            <a:ext cx="6908800" cy="457200"/>
          </a:xfrm>
        </p:spPr>
        <p:txBody>
          <a:bodyPr/>
          <a:lstStyle>
            <a:lvl1pPr marL="0" indent="0">
              <a:buFontTx/>
              <a:buNone/>
              <a:defRPr/>
            </a:lvl1pPr>
          </a:lstStyle>
          <a:p>
            <a:pPr lvl="0"/>
            <a:r>
              <a:rPr lang="zh-CN" altLang="en-US" noProof="0"/>
              <a:t>单击此处编辑母版副标题样式</a:t>
            </a:r>
            <a:endParaRPr lang="en-US" altLang="zh-CN" noProof="0"/>
          </a:p>
        </p:txBody>
      </p:sp>
      <p:sp>
        <p:nvSpPr>
          <p:cNvPr id="3076" name="Rectangle 4"/>
          <p:cNvSpPr>
            <a:spLocks noGrp="1" noChangeArrowheads="1"/>
          </p:cNvSpPr>
          <p:nvPr>
            <p:ph type="dt" sz="half" idx="2"/>
          </p:nvPr>
        </p:nvSpPr>
        <p:spPr/>
        <p:txBody>
          <a:bodyPr/>
          <a:lstStyle>
            <a:lvl1pPr>
              <a:defRPr/>
            </a:lvl1pPr>
          </a:lstStyle>
          <a:p>
            <a:endParaRPr lang="en-US" altLang="zh-CN"/>
          </a:p>
        </p:txBody>
      </p:sp>
      <p:sp>
        <p:nvSpPr>
          <p:cNvPr id="3077" name="Rectangle 5"/>
          <p:cNvSpPr>
            <a:spLocks noGrp="1" noChangeArrowheads="1"/>
          </p:cNvSpPr>
          <p:nvPr>
            <p:ph type="ftr" sz="quarter" idx="3"/>
          </p:nvPr>
        </p:nvSpPr>
        <p:spPr/>
        <p:txBody>
          <a:bodyPr/>
          <a:lstStyle>
            <a:lvl1pPr>
              <a:defRPr/>
            </a:lvl1pPr>
          </a:lstStyle>
          <a:p>
            <a:endParaRPr lang="en-US" altLang="zh-CN"/>
          </a:p>
        </p:txBody>
      </p:sp>
      <p:sp>
        <p:nvSpPr>
          <p:cNvPr id="3078" name="Rectangle 6"/>
          <p:cNvSpPr>
            <a:spLocks noGrp="1" noChangeArrowheads="1"/>
          </p:cNvSpPr>
          <p:nvPr>
            <p:ph type="sldNum" sz="quarter" idx="4"/>
          </p:nvPr>
        </p:nvSpPr>
        <p:spPr/>
        <p:txBody>
          <a:bodyPr/>
          <a:lstStyle>
            <a:lvl1pPr>
              <a:defRPr/>
            </a:lvl1pPr>
          </a:lstStyle>
          <a:p>
            <a:fld id="{8F9319D8-D4A7-4302-836F-6BE09FA24844}" type="slidenum">
              <a:rPr lang="en-US" altLang="zh-CN"/>
              <a:pPr/>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AC261BCC-5B0B-4E2E-ADFB-5F01A337C7A8}" type="slidenum">
              <a:rPr lang="en-US" altLang="zh-CN"/>
              <a:pPr/>
              <a:t>‹#›</a:t>
            </a:fld>
            <a:endParaRPr lang="en-US" altLang="zh-CN"/>
          </a:p>
        </p:txBody>
      </p:sp>
    </p:spTree>
    <p:extLst>
      <p:ext uri="{BB962C8B-B14F-4D97-AF65-F5344CB8AC3E}">
        <p14:creationId xmlns:p14="http://schemas.microsoft.com/office/powerpoint/2010/main" val="1386643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E2BC147C-3CBD-466D-9DC4-9C6D687FAC2A}" type="slidenum">
              <a:rPr lang="en-US" altLang="zh-CN"/>
              <a:pPr/>
              <a:t>‹#›</a:t>
            </a:fld>
            <a:endParaRPr lang="en-US" altLang="zh-CN"/>
          </a:p>
        </p:txBody>
      </p:sp>
    </p:spTree>
    <p:extLst>
      <p:ext uri="{BB962C8B-B14F-4D97-AF65-F5344CB8AC3E}">
        <p14:creationId xmlns:p14="http://schemas.microsoft.com/office/powerpoint/2010/main" val="1997187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dirty="0"/>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87AB51E9-348C-4DC8-84CE-839F8B9DCC07}" type="slidenum">
              <a:rPr lang="en-US" altLang="zh-CN"/>
              <a:pPr/>
              <a:t>‹#›</a:t>
            </a:fld>
            <a:endParaRPr lang="en-US" altLang="zh-CN"/>
          </a:p>
        </p:txBody>
      </p:sp>
    </p:spTree>
    <p:extLst>
      <p:ext uri="{BB962C8B-B14F-4D97-AF65-F5344CB8AC3E}">
        <p14:creationId xmlns:p14="http://schemas.microsoft.com/office/powerpoint/2010/main" val="3209310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1324CF73-5DCA-4897-BF85-A0A3AED7061B}" type="slidenum">
              <a:rPr lang="en-US" altLang="zh-CN"/>
              <a:pPr/>
              <a:t>‹#›</a:t>
            </a:fld>
            <a:endParaRPr lang="en-US" altLang="zh-CN"/>
          </a:p>
        </p:txBody>
      </p:sp>
    </p:spTree>
    <p:extLst>
      <p:ext uri="{BB962C8B-B14F-4D97-AF65-F5344CB8AC3E}">
        <p14:creationId xmlns:p14="http://schemas.microsoft.com/office/powerpoint/2010/main" val="2410577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3568C585-09AB-4EEA-BB7F-19588CFBADCB}" type="slidenum">
              <a:rPr lang="en-US" altLang="zh-CN"/>
              <a:pPr/>
              <a:t>‹#›</a:t>
            </a:fld>
            <a:endParaRPr lang="en-US" altLang="zh-CN"/>
          </a:p>
        </p:txBody>
      </p:sp>
    </p:spTree>
    <p:extLst>
      <p:ext uri="{BB962C8B-B14F-4D97-AF65-F5344CB8AC3E}">
        <p14:creationId xmlns:p14="http://schemas.microsoft.com/office/powerpoint/2010/main" val="3513814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lgn="ctr">
              <a:defRPr/>
            </a:lvl1pPr>
          </a:lstStyle>
          <a:p>
            <a:r>
              <a:rPr lang="zh-CN" altLang="en-US" dirty="0"/>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337EB2AD-F96B-4C3F-A388-61F599842BCD}" type="slidenum">
              <a:rPr lang="en-US" altLang="zh-CN"/>
              <a:pPr/>
              <a:t>‹#›</a:t>
            </a:fld>
            <a:endParaRPr lang="en-US" altLang="zh-CN"/>
          </a:p>
        </p:txBody>
      </p:sp>
    </p:spTree>
    <p:extLst>
      <p:ext uri="{BB962C8B-B14F-4D97-AF65-F5344CB8AC3E}">
        <p14:creationId xmlns:p14="http://schemas.microsoft.com/office/powerpoint/2010/main" val="4187114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B01DEC3E-B697-4474-AF66-F17771CBD7FE}" type="slidenum">
              <a:rPr lang="en-US" altLang="zh-CN"/>
              <a:pPr/>
              <a:t>‹#›</a:t>
            </a:fld>
            <a:endParaRPr lang="en-US" altLang="zh-CN"/>
          </a:p>
        </p:txBody>
      </p:sp>
    </p:spTree>
    <p:extLst>
      <p:ext uri="{BB962C8B-B14F-4D97-AF65-F5344CB8AC3E}">
        <p14:creationId xmlns:p14="http://schemas.microsoft.com/office/powerpoint/2010/main" val="538087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p>
        </p:txBody>
      </p:sp>
      <p:sp>
        <p:nvSpPr>
          <p:cNvPr id="3" name="页脚占位符 2"/>
          <p:cNvSpPr>
            <a:spLocks noGrp="1"/>
          </p:cNvSpPr>
          <p:nvPr>
            <p:ph type="ftr" sz="quarter" idx="11"/>
          </p:nvPr>
        </p:nvSpPr>
        <p:spPr/>
        <p:txBody>
          <a:bodyPr/>
          <a:lstStyle>
            <a:lvl1pPr>
              <a:defRPr/>
            </a:lvl1pPr>
          </a:lstStyle>
          <a:p>
            <a:endParaRPr lang="en-US" altLang="zh-CN"/>
          </a:p>
        </p:txBody>
      </p:sp>
      <p:sp>
        <p:nvSpPr>
          <p:cNvPr id="4" name="灯片编号占位符 3"/>
          <p:cNvSpPr>
            <a:spLocks noGrp="1"/>
          </p:cNvSpPr>
          <p:nvPr>
            <p:ph type="sldNum" sz="quarter" idx="12"/>
          </p:nvPr>
        </p:nvSpPr>
        <p:spPr/>
        <p:txBody>
          <a:bodyPr/>
          <a:lstStyle>
            <a:lvl1pPr>
              <a:defRPr/>
            </a:lvl1pPr>
          </a:lstStyle>
          <a:p>
            <a:fld id="{C8B86E05-7D34-46AE-AA68-B7F32834D2C3}" type="slidenum">
              <a:rPr lang="en-US" altLang="zh-CN"/>
              <a:pPr/>
              <a:t>‹#›</a:t>
            </a:fld>
            <a:endParaRPr lang="en-US" altLang="zh-CN"/>
          </a:p>
        </p:txBody>
      </p:sp>
    </p:spTree>
    <p:extLst>
      <p:ext uri="{BB962C8B-B14F-4D97-AF65-F5344CB8AC3E}">
        <p14:creationId xmlns:p14="http://schemas.microsoft.com/office/powerpoint/2010/main" val="1737697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76713FCF-D8E0-439E-A0EE-1C5F0CBE929C}" type="slidenum">
              <a:rPr lang="en-US" altLang="zh-CN"/>
              <a:pPr/>
              <a:t>‹#›</a:t>
            </a:fld>
            <a:endParaRPr lang="en-US" altLang="zh-CN"/>
          </a:p>
        </p:txBody>
      </p:sp>
    </p:spTree>
    <p:extLst>
      <p:ext uri="{BB962C8B-B14F-4D97-AF65-F5344CB8AC3E}">
        <p14:creationId xmlns:p14="http://schemas.microsoft.com/office/powerpoint/2010/main" val="2504904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E1F3AF52-B8D8-4057-A887-4083FFA2F85B}" type="slidenum">
              <a:rPr lang="en-US" altLang="zh-CN"/>
              <a:pPr/>
              <a:t>‹#›</a:t>
            </a:fld>
            <a:endParaRPr lang="en-US" altLang="zh-CN"/>
          </a:p>
        </p:txBody>
      </p:sp>
    </p:spTree>
    <p:extLst>
      <p:ext uri="{BB962C8B-B14F-4D97-AF65-F5344CB8AC3E}">
        <p14:creationId xmlns:p14="http://schemas.microsoft.com/office/powerpoint/2010/main" val="2649474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0" y="274638"/>
            <a:ext cx="108712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endParaRPr lang="en-US" altLang="zh-CN" dirty="0"/>
          </a:p>
        </p:txBody>
      </p:sp>
      <p:sp>
        <p:nvSpPr>
          <p:cNvPr id="1027" name="Rectangle 3"/>
          <p:cNvSpPr>
            <a:spLocks noGrp="1" noChangeArrowheads="1"/>
          </p:cNvSpPr>
          <p:nvPr>
            <p:ph type="body" idx="1"/>
          </p:nvPr>
        </p:nvSpPr>
        <p:spPr bwMode="auto">
          <a:xfrm>
            <a:off x="719403" y="1600200"/>
            <a:ext cx="10849205" cy="456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sp>
        <p:nvSpPr>
          <p:cNvPr id="1028" name="Rectangle 4"/>
          <p:cNvSpPr>
            <a:spLocks noGrp="1" noChangeArrowheads="1"/>
          </p:cNvSpPr>
          <p:nvPr>
            <p:ph type="dt" sz="half" idx="2"/>
          </p:nvPr>
        </p:nvSpPr>
        <p:spPr bwMode="auto">
          <a:xfrm>
            <a:off x="239349" y="6381328"/>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宋体" charset="-122"/>
              </a:defRPr>
            </a:lvl1pPr>
          </a:lstStyle>
          <a:p>
            <a:endParaRPr lang="en-US" altLang="zh-CN" dirty="0"/>
          </a:p>
        </p:txBody>
      </p:sp>
      <p:sp>
        <p:nvSpPr>
          <p:cNvPr id="1029" name="Rectangle 5"/>
          <p:cNvSpPr>
            <a:spLocks noGrp="1" noChangeArrowheads="1"/>
          </p:cNvSpPr>
          <p:nvPr>
            <p:ph type="ftr" sz="quarter" idx="3"/>
          </p:nvPr>
        </p:nvSpPr>
        <p:spPr bwMode="auto">
          <a:xfrm>
            <a:off x="4165600" y="6381328"/>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宋体" charset="-122"/>
              </a:defRPr>
            </a:lvl1pPr>
          </a:lstStyle>
          <a:p>
            <a:endParaRPr lang="en-US" altLang="zh-CN" dirty="0"/>
          </a:p>
        </p:txBody>
      </p:sp>
      <p:sp>
        <p:nvSpPr>
          <p:cNvPr id="1030" name="Rectangle 6"/>
          <p:cNvSpPr>
            <a:spLocks noGrp="1" noChangeArrowheads="1"/>
          </p:cNvSpPr>
          <p:nvPr>
            <p:ph type="sldNum" sz="quarter" idx="4"/>
          </p:nvPr>
        </p:nvSpPr>
        <p:spPr bwMode="auto">
          <a:xfrm>
            <a:off x="9011840" y="6381328"/>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宋体" charset="-122"/>
              </a:defRPr>
            </a:lvl1pPr>
          </a:lstStyle>
          <a:p>
            <a:fld id="{26A8A6AC-ECD1-46D1-8AD8-A99FA76A401C}"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ctr" rtl="0" eaLnBrk="1" fontAlgn="base" hangingPunct="1">
        <a:spcBef>
          <a:spcPct val="0"/>
        </a:spcBef>
        <a:spcAft>
          <a:spcPct val="0"/>
        </a:spcAft>
        <a:defRPr sz="4000" b="1">
          <a:solidFill>
            <a:schemeClr val="tx1"/>
          </a:solidFill>
          <a:latin typeface="+mj-lt"/>
          <a:ea typeface="+mj-ea"/>
          <a:cs typeface="+mj-cs"/>
        </a:defRPr>
      </a:lvl1pPr>
      <a:lvl2pPr algn="l" rtl="0" eaLnBrk="1" fontAlgn="base" hangingPunct="1">
        <a:spcBef>
          <a:spcPct val="0"/>
        </a:spcBef>
        <a:spcAft>
          <a:spcPct val="0"/>
        </a:spcAft>
        <a:defRPr sz="4000" b="1">
          <a:solidFill>
            <a:srgbClr val="006699"/>
          </a:solidFill>
          <a:latin typeface="Century Gothic" pitchFamily="34" charset="0"/>
        </a:defRPr>
      </a:lvl2pPr>
      <a:lvl3pPr algn="l" rtl="0" eaLnBrk="1" fontAlgn="base" hangingPunct="1">
        <a:spcBef>
          <a:spcPct val="0"/>
        </a:spcBef>
        <a:spcAft>
          <a:spcPct val="0"/>
        </a:spcAft>
        <a:defRPr sz="4000" b="1">
          <a:solidFill>
            <a:srgbClr val="006699"/>
          </a:solidFill>
          <a:latin typeface="Century Gothic" pitchFamily="34" charset="0"/>
        </a:defRPr>
      </a:lvl3pPr>
      <a:lvl4pPr algn="l" rtl="0" eaLnBrk="1" fontAlgn="base" hangingPunct="1">
        <a:spcBef>
          <a:spcPct val="0"/>
        </a:spcBef>
        <a:spcAft>
          <a:spcPct val="0"/>
        </a:spcAft>
        <a:defRPr sz="4000" b="1">
          <a:solidFill>
            <a:srgbClr val="006699"/>
          </a:solidFill>
          <a:latin typeface="Century Gothic" pitchFamily="34" charset="0"/>
        </a:defRPr>
      </a:lvl4pPr>
      <a:lvl5pPr algn="l" rtl="0" eaLnBrk="1" fontAlgn="base" hangingPunct="1">
        <a:spcBef>
          <a:spcPct val="0"/>
        </a:spcBef>
        <a:spcAft>
          <a:spcPct val="0"/>
        </a:spcAft>
        <a:defRPr sz="4000" b="1">
          <a:solidFill>
            <a:srgbClr val="006699"/>
          </a:solidFill>
          <a:latin typeface="Century Gothic" pitchFamily="34" charset="0"/>
        </a:defRPr>
      </a:lvl5pPr>
      <a:lvl6pPr marL="457200" algn="l" rtl="0" eaLnBrk="1" fontAlgn="base" hangingPunct="1">
        <a:spcBef>
          <a:spcPct val="0"/>
        </a:spcBef>
        <a:spcAft>
          <a:spcPct val="0"/>
        </a:spcAft>
        <a:defRPr sz="4000" b="1">
          <a:solidFill>
            <a:srgbClr val="006699"/>
          </a:solidFill>
          <a:latin typeface="Century Gothic" pitchFamily="34" charset="0"/>
        </a:defRPr>
      </a:lvl6pPr>
      <a:lvl7pPr marL="914400" algn="l" rtl="0" eaLnBrk="1" fontAlgn="base" hangingPunct="1">
        <a:spcBef>
          <a:spcPct val="0"/>
        </a:spcBef>
        <a:spcAft>
          <a:spcPct val="0"/>
        </a:spcAft>
        <a:defRPr sz="4000" b="1">
          <a:solidFill>
            <a:srgbClr val="006699"/>
          </a:solidFill>
          <a:latin typeface="Century Gothic" pitchFamily="34" charset="0"/>
        </a:defRPr>
      </a:lvl7pPr>
      <a:lvl8pPr marL="1371600" algn="l" rtl="0" eaLnBrk="1" fontAlgn="base" hangingPunct="1">
        <a:spcBef>
          <a:spcPct val="0"/>
        </a:spcBef>
        <a:spcAft>
          <a:spcPct val="0"/>
        </a:spcAft>
        <a:defRPr sz="4000" b="1">
          <a:solidFill>
            <a:srgbClr val="006699"/>
          </a:solidFill>
          <a:latin typeface="Century Gothic" pitchFamily="34" charset="0"/>
        </a:defRPr>
      </a:lvl8pPr>
      <a:lvl9pPr marL="1828800" algn="l" rtl="0" eaLnBrk="1" fontAlgn="base" hangingPunct="1">
        <a:spcBef>
          <a:spcPct val="0"/>
        </a:spcBef>
        <a:spcAft>
          <a:spcPct val="0"/>
        </a:spcAft>
        <a:defRPr sz="4000" b="1">
          <a:solidFill>
            <a:srgbClr val="006699"/>
          </a:solidFill>
          <a:latin typeface="Century Gothic"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rgbClr val="FF6600"/>
          </a:solidFill>
          <a:latin typeface="+mn-lt"/>
        </a:defRPr>
      </a:lvl6pPr>
      <a:lvl7pPr marL="2971800" indent="-228600" algn="l" rtl="0" eaLnBrk="1" fontAlgn="base" hangingPunct="1">
        <a:spcBef>
          <a:spcPct val="20000"/>
        </a:spcBef>
        <a:spcAft>
          <a:spcPct val="0"/>
        </a:spcAft>
        <a:buChar char="»"/>
        <a:defRPr sz="1600">
          <a:solidFill>
            <a:srgbClr val="FF6600"/>
          </a:solidFill>
          <a:latin typeface="+mn-lt"/>
        </a:defRPr>
      </a:lvl7pPr>
      <a:lvl8pPr marL="3429000" indent="-228600" algn="l" rtl="0" eaLnBrk="1" fontAlgn="base" hangingPunct="1">
        <a:spcBef>
          <a:spcPct val="20000"/>
        </a:spcBef>
        <a:spcAft>
          <a:spcPct val="0"/>
        </a:spcAft>
        <a:buChar char="»"/>
        <a:defRPr sz="1600">
          <a:solidFill>
            <a:srgbClr val="FF6600"/>
          </a:solidFill>
          <a:latin typeface="+mn-lt"/>
        </a:defRPr>
      </a:lvl8pPr>
      <a:lvl9pPr marL="3886200" indent="-228600" algn="l" rtl="0" eaLnBrk="1" fontAlgn="base" hangingPunct="1">
        <a:spcBef>
          <a:spcPct val="20000"/>
        </a:spcBef>
        <a:spcAft>
          <a:spcPct val="0"/>
        </a:spcAft>
        <a:buChar char="»"/>
        <a:defRPr sz="1600">
          <a:solidFill>
            <a:srgbClr val="FF6600"/>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55948" y="1556792"/>
            <a:ext cx="11080104" cy="2016224"/>
          </a:xfrm>
        </p:spPr>
        <p:txBody>
          <a:bodyPr vert="horz" wrap="square" lIns="72000" tIns="45720" rIns="72000" bIns="45720" numCol="1" anchor="ctr" anchorCtr="0" compatLnSpc="1">
            <a:prstTxWarp prst="textNoShape">
              <a:avLst/>
            </a:prstTxWarp>
          </a:bodyPr>
          <a:lstStyle/>
          <a:p>
            <a:pPr>
              <a:lnSpc>
                <a:spcPct val="130000"/>
              </a:lnSpc>
            </a:pPr>
            <a:r>
              <a:rPr lang="en-US" altLang="zh-CN" sz="3600" dirty="0">
                <a:ea typeface="宋体" charset="-122"/>
              </a:rPr>
              <a:t>RF-Diffusion: Radio Signal Generation</a:t>
            </a:r>
            <a:br>
              <a:rPr lang="en-US" altLang="zh-CN" sz="3600" dirty="0">
                <a:ea typeface="宋体" charset="-122"/>
              </a:rPr>
            </a:br>
            <a:r>
              <a:rPr lang="en-US" altLang="zh-CN" sz="3600" dirty="0">
                <a:ea typeface="宋体" charset="-122"/>
              </a:rPr>
              <a:t>via Time-Frequency Diffusion</a:t>
            </a: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27448" y="396395"/>
            <a:ext cx="2880320" cy="996306"/>
          </a:xfrm>
          <a:prstGeom prst="rect">
            <a:avLst/>
          </a:prstGeom>
        </p:spPr>
      </p:pic>
      <p:sp>
        <p:nvSpPr>
          <p:cNvPr id="6" name="Rectangle 3"/>
          <p:cNvSpPr txBox="1">
            <a:spLocks noChangeArrowheads="1"/>
          </p:cNvSpPr>
          <p:nvPr/>
        </p:nvSpPr>
        <p:spPr bwMode="auto">
          <a:xfrm>
            <a:off x="1064568" y="3526604"/>
            <a:ext cx="10062864" cy="238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rgbClr val="FF6600"/>
                </a:solidFill>
                <a:latin typeface="+mn-lt"/>
              </a:defRPr>
            </a:lvl6pPr>
            <a:lvl7pPr marL="2971800" indent="-228600" algn="l" rtl="0" eaLnBrk="1" fontAlgn="base" hangingPunct="1">
              <a:spcBef>
                <a:spcPct val="20000"/>
              </a:spcBef>
              <a:spcAft>
                <a:spcPct val="0"/>
              </a:spcAft>
              <a:buChar char="»"/>
              <a:defRPr sz="1600">
                <a:solidFill>
                  <a:srgbClr val="FF6600"/>
                </a:solidFill>
                <a:latin typeface="+mn-lt"/>
              </a:defRPr>
            </a:lvl7pPr>
            <a:lvl8pPr marL="3429000" indent="-228600" algn="l" rtl="0" eaLnBrk="1" fontAlgn="base" hangingPunct="1">
              <a:spcBef>
                <a:spcPct val="20000"/>
              </a:spcBef>
              <a:spcAft>
                <a:spcPct val="0"/>
              </a:spcAft>
              <a:buChar char="»"/>
              <a:defRPr sz="1600">
                <a:solidFill>
                  <a:srgbClr val="FF6600"/>
                </a:solidFill>
                <a:latin typeface="+mn-lt"/>
              </a:defRPr>
            </a:lvl8pPr>
            <a:lvl9pPr marL="3886200" indent="-228600" algn="l" rtl="0" eaLnBrk="1" fontAlgn="base" hangingPunct="1">
              <a:spcBef>
                <a:spcPct val="20000"/>
              </a:spcBef>
              <a:spcAft>
                <a:spcPct val="0"/>
              </a:spcAft>
              <a:buChar char="»"/>
              <a:defRPr sz="1600">
                <a:solidFill>
                  <a:srgbClr val="FF6600"/>
                </a:solidFill>
                <a:latin typeface="+mn-lt"/>
              </a:defRPr>
            </a:lvl9pPr>
          </a:lstStyle>
          <a:p>
            <a:pPr algn="ctr">
              <a:spcAft>
                <a:spcPts val="0"/>
              </a:spcAft>
            </a:pPr>
            <a:r>
              <a:rPr lang="en-US" altLang="zh-CN" sz="2000" b="1" kern="0" dirty="0">
                <a:ea typeface="宋体" charset="-122"/>
                <a:cs typeface="Arial" panose="020B0604020202020204" pitchFamily="34" charset="0"/>
              </a:rPr>
              <a:t>Guoxuan Chi</a:t>
            </a:r>
            <a:r>
              <a:rPr lang="en-US" altLang="zh-CN" sz="2000" b="1" kern="0" baseline="30000" dirty="0">
                <a:ea typeface="宋体" charset="-122"/>
                <a:cs typeface="Arial" panose="020B0604020202020204" pitchFamily="34" charset="0"/>
              </a:rPr>
              <a:t>1</a:t>
            </a:r>
            <a:r>
              <a:rPr lang="en-US" altLang="zh-CN" sz="2000" kern="0" dirty="0">
                <a:ea typeface="宋体" charset="-122"/>
                <a:cs typeface="Arial" panose="020B0604020202020204" pitchFamily="34" charset="0"/>
              </a:rPr>
              <a:t>, Zheng Yang</a:t>
            </a:r>
            <a:r>
              <a:rPr lang="en-US" altLang="zh-CN" sz="2000" kern="0" baseline="30000" dirty="0">
                <a:ea typeface="宋体" charset="-122"/>
                <a:cs typeface="Arial" panose="020B0604020202020204" pitchFamily="34" charset="0"/>
              </a:rPr>
              <a:t>1</a:t>
            </a:r>
            <a:r>
              <a:rPr lang="en-US" altLang="zh-CN" sz="2000" kern="0" dirty="0">
                <a:ea typeface="宋体" charset="-122"/>
                <a:cs typeface="Arial" panose="020B0604020202020204" pitchFamily="34" charset="0"/>
              </a:rPr>
              <a:t>, </a:t>
            </a:r>
            <a:r>
              <a:rPr lang="en-US" altLang="zh-CN" sz="2000" kern="0" dirty="0" err="1">
                <a:ea typeface="宋体" charset="-122"/>
                <a:cs typeface="Arial" panose="020B0604020202020204" pitchFamily="34" charset="0"/>
              </a:rPr>
              <a:t>Chenshu</a:t>
            </a:r>
            <a:r>
              <a:rPr lang="en-US" altLang="zh-CN" sz="2000" kern="0" dirty="0">
                <a:ea typeface="宋体" charset="-122"/>
                <a:cs typeface="Arial" panose="020B0604020202020204" pitchFamily="34" charset="0"/>
              </a:rPr>
              <a:t> Wu</a:t>
            </a:r>
            <a:r>
              <a:rPr lang="en-US" altLang="zh-CN" sz="2000" kern="0" baseline="30000" dirty="0">
                <a:ea typeface="宋体" charset="-122"/>
                <a:cs typeface="Arial" panose="020B0604020202020204" pitchFamily="34" charset="0"/>
              </a:rPr>
              <a:t>2</a:t>
            </a:r>
            <a:r>
              <a:rPr lang="en-US" altLang="zh-CN" sz="2000" kern="0" dirty="0">
                <a:ea typeface="宋体" charset="-122"/>
                <a:cs typeface="Arial" panose="020B0604020202020204" pitchFamily="34" charset="0"/>
              </a:rPr>
              <a:t>, </a:t>
            </a:r>
            <a:r>
              <a:rPr lang="en-US" altLang="zh-CN" sz="2000" kern="0" dirty="0" err="1">
                <a:ea typeface="宋体" charset="-122"/>
                <a:cs typeface="Arial" panose="020B0604020202020204" pitchFamily="34" charset="0"/>
              </a:rPr>
              <a:t>Jingao</a:t>
            </a:r>
            <a:r>
              <a:rPr lang="en-US" altLang="zh-CN" sz="2000" kern="0" dirty="0">
                <a:ea typeface="宋体" charset="-122"/>
                <a:cs typeface="Arial" panose="020B0604020202020204" pitchFamily="34" charset="0"/>
              </a:rPr>
              <a:t> Xu</a:t>
            </a:r>
            <a:r>
              <a:rPr lang="en-US" altLang="zh-CN" sz="2000" kern="0" baseline="30000" dirty="0">
                <a:ea typeface="宋体" charset="-122"/>
                <a:cs typeface="Arial" panose="020B0604020202020204" pitchFamily="34" charset="0"/>
              </a:rPr>
              <a:t>1</a:t>
            </a:r>
            <a:r>
              <a:rPr lang="en-US" altLang="zh-CN" sz="2000" kern="0" dirty="0">
                <a:ea typeface="宋体" charset="-122"/>
                <a:cs typeface="Arial" panose="020B0604020202020204" pitchFamily="34" charset="0"/>
              </a:rPr>
              <a:t>, </a:t>
            </a:r>
            <a:r>
              <a:rPr lang="en-US" altLang="zh-CN" sz="2000" kern="0" dirty="0" err="1">
                <a:ea typeface="宋体" charset="-122"/>
                <a:cs typeface="Arial" panose="020B0604020202020204" pitchFamily="34" charset="0"/>
              </a:rPr>
              <a:t>Yuchong</a:t>
            </a:r>
            <a:r>
              <a:rPr lang="en-US" altLang="zh-CN" sz="2000" kern="0" dirty="0">
                <a:ea typeface="宋体" charset="-122"/>
                <a:cs typeface="Arial" panose="020B0604020202020204" pitchFamily="34" charset="0"/>
              </a:rPr>
              <a:t> Gao</a:t>
            </a:r>
            <a:r>
              <a:rPr lang="en-US" altLang="zh-CN" sz="2000" kern="0" baseline="30000" dirty="0">
                <a:ea typeface="宋体" charset="-122"/>
                <a:cs typeface="Arial" panose="020B0604020202020204" pitchFamily="34" charset="0"/>
              </a:rPr>
              <a:t>1</a:t>
            </a:r>
            <a:r>
              <a:rPr lang="en-US" altLang="zh-CN" sz="2000" kern="0" dirty="0">
                <a:ea typeface="宋体" charset="-122"/>
                <a:cs typeface="Arial" panose="020B0604020202020204" pitchFamily="34" charset="0"/>
              </a:rPr>
              <a:t>, </a:t>
            </a:r>
          </a:p>
          <a:p>
            <a:pPr algn="ctr">
              <a:spcAft>
                <a:spcPts val="0"/>
              </a:spcAft>
            </a:pPr>
            <a:r>
              <a:rPr lang="en-US" altLang="zh-CN" sz="2000" kern="0" dirty="0" err="1">
                <a:ea typeface="宋体" charset="-122"/>
                <a:cs typeface="Arial" panose="020B0604020202020204" pitchFamily="34" charset="0"/>
              </a:rPr>
              <a:t>Yunhao</a:t>
            </a:r>
            <a:r>
              <a:rPr lang="en-US" altLang="zh-CN" sz="2000" kern="0" dirty="0">
                <a:ea typeface="宋体" charset="-122"/>
                <a:cs typeface="Arial" panose="020B0604020202020204" pitchFamily="34" charset="0"/>
              </a:rPr>
              <a:t> Liu</a:t>
            </a:r>
            <a:r>
              <a:rPr lang="en-US" altLang="zh-CN" sz="2000" kern="0" baseline="30000" dirty="0">
                <a:ea typeface="宋体" charset="-122"/>
                <a:cs typeface="Arial" panose="020B0604020202020204" pitchFamily="34" charset="0"/>
              </a:rPr>
              <a:t>3</a:t>
            </a:r>
            <a:r>
              <a:rPr lang="en-US" altLang="zh-CN" sz="2000" kern="0" dirty="0">
                <a:ea typeface="宋体" charset="-122"/>
                <a:cs typeface="Arial" panose="020B0604020202020204" pitchFamily="34" charset="0"/>
              </a:rPr>
              <a:t>, Tony Xiao Han</a:t>
            </a:r>
            <a:r>
              <a:rPr lang="en-US" altLang="zh-CN" sz="2000" kern="0" baseline="30000" dirty="0">
                <a:ea typeface="宋体" charset="-122"/>
                <a:cs typeface="Arial" panose="020B0604020202020204" pitchFamily="34" charset="0"/>
              </a:rPr>
              <a:t>4</a:t>
            </a:r>
            <a:endParaRPr lang="en-US" altLang="zh-CN" sz="2000" kern="0" dirty="0">
              <a:ea typeface="宋体" charset="-122"/>
              <a:cs typeface="Arial" panose="020B0604020202020204" pitchFamily="34" charset="0"/>
            </a:endParaRPr>
          </a:p>
          <a:p>
            <a:pPr algn="ctr">
              <a:spcBef>
                <a:spcPts val="1200"/>
              </a:spcBef>
            </a:pPr>
            <a:r>
              <a:rPr lang="en-US" altLang="zh-CN" sz="1800" kern="0" baseline="30000" dirty="0">
                <a:ea typeface="宋体" charset="-122"/>
                <a:cs typeface="Arial" panose="020B0604020202020204" pitchFamily="34" charset="0"/>
              </a:rPr>
              <a:t>1 </a:t>
            </a:r>
            <a:r>
              <a:rPr lang="en-US" altLang="zh-CN" sz="1800" kern="0" dirty="0">
                <a:ea typeface="宋体" charset="-122"/>
                <a:cs typeface="Arial" panose="020B0604020202020204" pitchFamily="34" charset="0"/>
              </a:rPr>
              <a:t>School of Software and </a:t>
            </a:r>
            <a:r>
              <a:rPr lang="en-US" altLang="zh-CN" sz="1800" kern="0" dirty="0" err="1">
                <a:ea typeface="宋体" charset="-122"/>
                <a:cs typeface="Arial" panose="020B0604020202020204" pitchFamily="34" charset="0"/>
              </a:rPr>
              <a:t>BNRist</a:t>
            </a:r>
            <a:r>
              <a:rPr lang="en-US" altLang="zh-CN" sz="1800" kern="0" dirty="0">
                <a:ea typeface="宋体" charset="-122"/>
                <a:cs typeface="Arial" panose="020B0604020202020204" pitchFamily="34" charset="0"/>
              </a:rPr>
              <a:t>, Tsinghua University</a:t>
            </a:r>
          </a:p>
          <a:p>
            <a:pPr algn="ctr"/>
            <a:r>
              <a:rPr lang="en-US" altLang="zh-CN" sz="1800" kern="0" baseline="30000" dirty="0">
                <a:ea typeface="宋体" charset="-122"/>
                <a:cs typeface="Arial" panose="020B0604020202020204" pitchFamily="34" charset="0"/>
              </a:rPr>
              <a:t> 2 </a:t>
            </a:r>
            <a:r>
              <a:rPr lang="en-US" altLang="zh-CN" sz="1800" kern="0" dirty="0">
                <a:ea typeface="宋体" charset="-122"/>
                <a:cs typeface="Arial" panose="020B0604020202020204" pitchFamily="34" charset="0"/>
              </a:rPr>
              <a:t>Department of Computer Science, The University of Hong Kong</a:t>
            </a:r>
          </a:p>
          <a:p>
            <a:pPr algn="ctr"/>
            <a:r>
              <a:rPr lang="en-US" altLang="zh-CN" sz="1800" kern="0" baseline="30000" dirty="0">
                <a:ea typeface="宋体" charset="-122"/>
                <a:cs typeface="Arial" panose="020B0604020202020204" pitchFamily="34" charset="0"/>
              </a:rPr>
              <a:t>3 </a:t>
            </a:r>
            <a:r>
              <a:rPr lang="en-US" altLang="zh-CN" sz="1800" kern="0" dirty="0">
                <a:ea typeface="宋体" charset="-122"/>
                <a:cs typeface="Arial" panose="020B0604020202020204" pitchFamily="34" charset="0"/>
              </a:rPr>
              <a:t>Global Innovation Exchange, Tsinghua University</a:t>
            </a:r>
          </a:p>
          <a:p>
            <a:pPr algn="ctr"/>
            <a:r>
              <a:rPr lang="en-US" altLang="zh-CN" sz="1800" kern="0" baseline="30000" dirty="0">
                <a:ea typeface="宋体" charset="-122"/>
                <a:cs typeface="Arial" panose="020B0604020202020204" pitchFamily="34" charset="0"/>
              </a:rPr>
              <a:t>4 </a:t>
            </a:r>
            <a:r>
              <a:rPr lang="en-US" altLang="zh-CN" sz="1800" kern="0" dirty="0">
                <a:ea typeface="宋体" charset="-122"/>
                <a:cs typeface="Arial" panose="020B0604020202020204" pitchFamily="34" charset="0"/>
              </a:rPr>
              <a:t>Wireless Technology Lab, Huawei Technologies Co., Ltd.</a:t>
            </a:r>
          </a:p>
          <a:p>
            <a:pPr algn="ctr"/>
            <a:endParaRPr lang="en-US" altLang="zh-CN" sz="1800" kern="0" dirty="0">
              <a:ea typeface="宋体" charset="-122"/>
              <a:cs typeface="Arial" panose="020B0604020202020204" pitchFamily="34" charset="0"/>
            </a:endParaRPr>
          </a:p>
        </p:txBody>
      </p:sp>
      <p:pic>
        <p:nvPicPr>
          <p:cNvPr id="14" name="图片 13">
            <a:extLst>
              <a:ext uri="{FF2B5EF4-FFF2-40B4-BE49-F238E27FC236}">
                <a16:creationId xmlns:a16="http://schemas.microsoft.com/office/drawing/2014/main" id="{AC4AA8C6-EAB6-47F6-B425-DACECC1A9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01" t="38450" r="10101" b="36350"/>
          <a:stretch/>
        </p:blipFill>
        <p:spPr>
          <a:xfrm>
            <a:off x="4925933" y="527470"/>
            <a:ext cx="4338419" cy="897604"/>
          </a:xfrm>
          <a:prstGeom prst="rect">
            <a:avLst/>
          </a:prstGeom>
        </p:spPr>
      </p:pic>
      <p:sp>
        <p:nvSpPr>
          <p:cNvPr id="9" name="文本框 8">
            <a:extLst>
              <a:ext uri="{FF2B5EF4-FFF2-40B4-BE49-F238E27FC236}">
                <a16:creationId xmlns:a16="http://schemas.microsoft.com/office/drawing/2014/main" id="{9ED279FE-E94C-4EAD-8D03-211E89EFCC35}"/>
              </a:ext>
            </a:extLst>
          </p:cNvPr>
          <p:cNvSpPr txBox="1"/>
          <p:nvPr/>
        </p:nvSpPr>
        <p:spPr>
          <a:xfrm>
            <a:off x="3647728" y="5805264"/>
            <a:ext cx="4896544" cy="784830"/>
          </a:xfrm>
          <a:prstGeom prst="rect">
            <a:avLst/>
          </a:prstGeom>
          <a:noFill/>
        </p:spPr>
        <p:txBody>
          <a:bodyPr wrap="square">
            <a:spAutoFit/>
          </a:bodyPr>
          <a:lstStyle/>
          <a:p>
            <a:pPr algn="ctr">
              <a:spcBef>
                <a:spcPts val="600"/>
              </a:spcBef>
            </a:pPr>
            <a:r>
              <a:rPr lang="en-US" altLang="zh-CN" sz="2000" b="1" kern="0" dirty="0">
                <a:solidFill>
                  <a:srgbClr val="C00000"/>
                </a:solidFill>
                <a:latin typeface="+mn-lt"/>
                <a:ea typeface="宋体" charset="-122"/>
                <a:cs typeface="Arial" panose="020B0604020202020204" pitchFamily="34" charset="0"/>
              </a:rPr>
              <a:t>https://Guoxuan-Chi.github.io</a:t>
            </a:r>
          </a:p>
          <a:p>
            <a:pPr algn="ctr">
              <a:spcBef>
                <a:spcPts val="600"/>
              </a:spcBef>
            </a:pPr>
            <a:r>
              <a:rPr lang="en-US" altLang="zh-CN" sz="2000" b="1" kern="0" dirty="0">
                <a:latin typeface="+mn-lt"/>
                <a:ea typeface="宋体" charset="-122"/>
                <a:cs typeface="Arial" panose="020B0604020202020204" pitchFamily="34" charset="0"/>
              </a:rPr>
              <a:t>ACM MobiCom’24</a:t>
            </a:r>
          </a:p>
        </p:txBody>
      </p:sp>
      <p:pic>
        <p:nvPicPr>
          <p:cNvPr id="3" name="图片 2">
            <a:extLst>
              <a:ext uri="{FF2B5EF4-FFF2-40B4-BE49-F238E27FC236}">
                <a16:creationId xmlns:a16="http://schemas.microsoft.com/office/drawing/2014/main" id="{02BAD25A-5B9D-6272-4A63-7989CA9E67BF}"/>
              </a:ext>
            </a:extLst>
          </p:cNvPr>
          <p:cNvPicPr>
            <a:picLocks noChangeAspect="1"/>
          </p:cNvPicPr>
          <p:nvPr/>
        </p:nvPicPr>
        <p:blipFill>
          <a:blip r:embed="rId5"/>
          <a:srcRect l="13250" t="17083" r="13250" b="21651"/>
          <a:stretch/>
        </p:blipFill>
        <p:spPr>
          <a:xfrm>
            <a:off x="9768408" y="332656"/>
            <a:ext cx="1224136" cy="1020409"/>
          </a:xfrm>
          <a:prstGeom prst="rect">
            <a:avLst/>
          </a:prstGeom>
        </p:spPr>
      </p:pic>
    </p:spTree>
    <p:extLst>
      <p:ext uri="{BB962C8B-B14F-4D97-AF65-F5344CB8AC3E}">
        <p14:creationId xmlns:p14="http://schemas.microsoft.com/office/powerpoint/2010/main" val="1674594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Design: Hierarchical Diffusion Transformer</a:t>
            </a:r>
            <a:endParaRPr lang="zh-CN" altLang="en-US" dirty="0"/>
          </a:p>
        </p:txBody>
      </p:sp>
      <p:sp>
        <p:nvSpPr>
          <p:cNvPr id="4" name="灯片编号占位符 3"/>
          <p:cNvSpPr>
            <a:spLocks noGrp="1"/>
          </p:cNvSpPr>
          <p:nvPr>
            <p:ph type="sldNum" sz="quarter" idx="12"/>
          </p:nvPr>
        </p:nvSpPr>
        <p:spPr/>
        <p:txBody>
          <a:bodyPr/>
          <a:lstStyle/>
          <a:p>
            <a:pPr fontAlgn="base">
              <a:spcBef>
                <a:spcPct val="0"/>
              </a:spcBef>
              <a:spcAft>
                <a:spcPct val="0"/>
              </a:spcAft>
            </a:pPr>
            <a:fld id="{87AB51E9-348C-4DC8-84CE-839F8B9DCC07}" type="slidenum">
              <a:rPr lang="en-US" altLang="zh-CN">
                <a:solidFill>
                  <a:srgbClr val="000000"/>
                </a:solidFill>
                <a:latin typeface="Arial" charset="0"/>
              </a:rPr>
              <a:pPr fontAlgn="base">
                <a:spcBef>
                  <a:spcPct val="0"/>
                </a:spcBef>
                <a:spcAft>
                  <a:spcPct val="0"/>
                </a:spcAft>
              </a:pPr>
              <a:t>10</a:t>
            </a:fld>
            <a:endParaRPr lang="en-US" altLang="zh-CN">
              <a:solidFill>
                <a:srgbClr val="000000"/>
              </a:solidFill>
              <a:latin typeface="Arial" charset="0"/>
            </a:endParaRPr>
          </a:p>
        </p:txBody>
      </p:sp>
      <p:sp>
        <p:nvSpPr>
          <p:cNvPr id="3" name="文本框 2">
            <a:extLst>
              <a:ext uri="{FF2B5EF4-FFF2-40B4-BE49-F238E27FC236}">
                <a16:creationId xmlns:a16="http://schemas.microsoft.com/office/drawing/2014/main" id="{67098611-0501-A6E9-F153-56DB40F4606C}"/>
              </a:ext>
            </a:extLst>
          </p:cNvPr>
          <p:cNvSpPr txBox="1"/>
          <p:nvPr/>
        </p:nvSpPr>
        <p:spPr>
          <a:xfrm>
            <a:off x="479376" y="1395409"/>
            <a:ext cx="5112568" cy="4841903"/>
          </a:xfrm>
          <a:prstGeom prst="rect">
            <a:avLst/>
          </a:prstGeom>
          <a:noFill/>
        </p:spPr>
        <p:txBody>
          <a:bodyPr wrap="square" rtlCol="0">
            <a:spAutoFit/>
          </a:bodyPr>
          <a:lstStyle/>
          <a:p>
            <a:pPr marL="342900" lvl="1" indent="-342900" algn="just">
              <a:lnSpc>
                <a:spcPct val="130000"/>
              </a:lnSpc>
              <a:buFont typeface="Arial" panose="020B0604020202020204" pitchFamily="34" charset="0"/>
              <a:buChar char="•"/>
            </a:pPr>
            <a:r>
              <a:rPr lang="en-US" altLang="zh-CN" sz="2400" b="1" dirty="0">
                <a:latin typeface="Century Gothic" panose="020B0502020202020204" pitchFamily="34" charset="0"/>
              </a:rPr>
              <a:t>Hierarchicy: </a:t>
            </a:r>
            <a:r>
              <a:rPr lang="en-US" altLang="zh-CN" sz="2400" dirty="0">
                <a:latin typeface="Century Gothic" panose="020B0502020202020204" pitchFamily="34" charset="0"/>
              </a:rPr>
              <a:t>HDT is divided into 2 stages, the denoising and deblurring stages.</a:t>
            </a:r>
          </a:p>
          <a:p>
            <a:pPr marL="342900" lvl="1" indent="-342900">
              <a:lnSpc>
                <a:spcPct val="130000"/>
              </a:lnSpc>
              <a:buFont typeface="Arial" panose="020B0604020202020204" pitchFamily="34" charset="0"/>
              <a:buChar char="•"/>
            </a:pPr>
            <a:r>
              <a:rPr lang="en-US" altLang="zh-CN" sz="2400" b="1" dirty="0">
                <a:latin typeface="Century Gothic" panose="020B0502020202020204" pitchFamily="34" charset="0"/>
              </a:rPr>
              <a:t>Complex-valued: </a:t>
            </a:r>
            <a:r>
              <a:rPr lang="en-US" altLang="zh-CN" sz="2400" dirty="0">
                <a:latin typeface="Century Gothic" panose="020B0502020202020204" pitchFamily="34" charset="0"/>
              </a:rPr>
              <a:t>propose the complex-valued attention and feed-forward module to adapt to complex signals.</a:t>
            </a:r>
          </a:p>
          <a:p>
            <a:pPr marL="342900" lvl="1" indent="-342900" algn="just">
              <a:lnSpc>
                <a:spcPct val="130000"/>
              </a:lnSpc>
              <a:buFont typeface="Arial" panose="020B0604020202020204" pitchFamily="34" charset="0"/>
              <a:buChar char="•"/>
            </a:pPr>
            <a:r>
              <a:rPr lang="en-US" altLang="zh-CN" sz="2400" b="1" dirty="0">
                <a:latin typeface="+mj-lt"/>
                <a:cs typeface="Calibri" panose="020F0502020204030204" pitchFamily="34" charset="0"/>
              </a:rPr>
              <a:t>Phase modulation: </a:t>
            </a:r>
            <a:r>
              <a:rPr lang="en-US" altLang="zh-CN" sz="2400" dirty="0">
                <a:latin typeface="+mj-lt"/>
                <a:cs typeface="Calibri" panose="020F0502020204030204" pitchFamily="34" charset="0"/>
              </a:rPr>
              <a:t>a positional encoding scheme tailed for complex-valued signals.</a:t>
            </a:r>
          </a:p>
        </p:txBody>
      </p:sp>
      <p:pic>
        <p:nvPicPr>
          <p:cNvPr id="5" name="图片 4">
            <a:extLst>
              <a:ext uri="{FF2B5EF4-FFF2-40B4-BE49-F238E27FC236}">
                <a16:creationId xmlns:a16="http://schemas.microsoft.com/office/drawing/2014/main" id="{4F709A53-1E97-B1B2-9415-0A4C0AF444E1}"/>
              </a:ext>
            </a:extLst>
          </p:cNvPr>
          <p:cNvPicPr>
            <a:picLocks noChangeAspect="1"/>
          </p:cNvPicPr>
          <p:nvPr/>
        </p:nvPicPr>
        <p:blipFill>
          <a:blip r:embed="rId3"/>
          <a:stretch>
            <a:fillRect/>
          </a:stretch>
        </p:blipFill>
        <p:spPr>
          <a:xfrm>
            <a:off x="6205854" y="1525146"/>
            <a:ext cx="5986145" cy="3000912"/>
          </a:xfrm>
          <a:prstGeom prst="rect">
            <a:avLst/>
          </a:prstGeom>
        </p:spPr>
      </p:pic>
      <p:sp>
        <p:nvSpPr>
          <p:cNvPr id="7" name="圆角矩形 14">
            <a:extLst>
              <a:ext uri="{FF2B5EF4-FFF2-40B4-BE49-F238E27FC236}">
                <a16:creationId xmlns:a16="http://schemas.microsoft.com/office/drawing/2014/main" id="{5215E43F-F92E-27B8-8162-848FF494A4A1}"/>
              </a:ext>
            </a:extLst>
          </p:cNvPr>
          <p:cNvSpPr/>
          <p:nvPr/>
        </p:nvSpPr>
        <p:spPr>
          <a:xfrm>
            <a:off x="6205855" y="4721078"/>
            <a:ext cx="5967663" cy="1649202"/>
          </a:xfrm>
          <a:prstGeom prst="roundRect">
            <a:avLst>
              <a:gd name="adj" fmla="val 13916"/>
            </a:avLst>
          </a:prstGeom>
          <a:solidFill>
            <a:srgbClr val="F2F7FC"/>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zh-CN" sz="2000" b="1" dirty="0">
                <a:solidFill>
                  <a:schemeClr val="tx1"/>
                </a:solidFill>
                <a:latin typeface="Century Gothic" panose="020B0502020202020204" pitchFamily="34" charset="0"/>
              </a:rPr>
              <a:t>   </a:t>
            </a:r>
            <a:endParaRPr lang="en-US" altLang="zh-CN" b="1" dirty="0">
              <a:solidFill>
                <a:schemeClr val="tx1"/>
              </a:solidFill>
              <a:latin typeface="Century Gothic" panose="020B0502020202020204" pitchFamily="34" charset="0"/>
            </a:endParaRPr>
          </a:p>
        </p:txBody>
      </p:sp>
      <p:pic>
        <p:nvPicPr>
          <p:cNvPr id="8" name="图片 7" descr="图标&#10;&#10;描述已自动生成">
            <a:extLst>
              <a:ext uri="{FF2B5EF4-FFF2-40B4-BE49-F238E27FC236}">
                <a16:creationId xmlns:a16="http://schemas.microsoft.com/office/drawing/2014/main" id="{14BFC5E7-2C8C-C990-CF6E-05284E06C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2002" y="4783931"/>
            <a:ext cx="413169" cy="421481"/>
          </a:xfrm>
          <a:prstGeom prst="rect">
            <a:avLst/>
          </a:prstGeom>
        </p:spPr>
      </p:pic>
      <p:sp>
        <p:nvSpPr>
          <p:cNvPr id="9" name="文本框 8">
            <a:extLst>
              <a:ext uri="{FF2B5EF4-FFF2-40B4-BE49-F238E27FC236}">
                <a16:creationId xmlns:a16="http://schemas.microsoft.com/office/drawing/2014/main" id="{77ACC1AA-248F-0DA3-2D5B-2206C3080B5E}"/>
              </a:ext>
            </a:extLst>
          </p:cNvPr>
          <p:cNvSpPr txBox="1"/>
          <p:nvPr/>
        </p:nvSpPr>
        <p:spPr>
          <a:xfrm>
            <a:off x="6310129" y="4806175"/>
            <a:ext cx="5807242" cy="784830"/>
          </a:xfrm>
          <a:prstGeom prst="rect">
            <a:avLst/>
          </a:prstGeom>
          <a:noFill/>
        </p:spPr>
        <p:txBody>
          <a:bodyPr wrap="square" rtlCol="0">
            <a:spAutoFit/>
          </a:bodyPr>
          <a:lstStyle/>
          <a:p>
            <a:r>
              <a:rPr lang="en-US" altLang="zh-CN" sz="2300" b="1" dirty="0">
                <a:solidFill>
                  <a:schemeClr val="tx1"/>
                </a:solidFill>
                <a:latin typeface="Century Gothic" panose="020B0502020202020204" pitchFamily="34" charset="0"/>
              </a:rPr>
              <a:t>    </a:t>
            </a:r>
            <a:r>
              <a:rPr lang="en-US" altLang="zh-CN" sz="2200" b="1" dirty="0">
                <a:solidFill>
                  <a:schemeClr val="tx1"/>
                </a:solidFill>
                <a:latin typeface="Century Gothic" panose="020B0502020202020204" pitchFamily="34" charset="0"/>
              </a:rPr>
              <a:t>HDT adopts a </a:t>
            </a:r>
            <a:r>
              <a:rPr lang="en-US" altLang="zh-CN" sz="2200" b="1" dirty="0">
                <a:solidFill>
                  <a:srgbClr val="C00000"/>
                </a:solidFill>
                <a:latin typeface="Century Gothic" panose="020B0502020202020204" pitchFamily="34" charset="0"/>
              </a:rPr>
              <a:t>hierarchical</a:t>
            </a:r>
            <a:r>
              <a:rPr lang="en-US" altLang="zh-CN" sz="2200" b="1" dirty="0">
                <a:solidFill>
                  <a:schemeClr val="tx1"/>
                </a:solidFill>
                <a:latin typeface="Century Gothic" panose="020B0502020202020204" pitchFamily="34" charset="0"/>
              </a:rPr>
              <a:t> </a:t>
            </a:r>
            <a:r>
              <a:rPr lang="en-US" altLang="zh-CN" sz="2200" b="1" dirty="0">
                <a:solidFill>
                  <a:srgbClr val="C00000"/>
                </a:solidFill>
                <a:latin typeface="Century Gothic" panose="020B0502020202020204" pitchFamily="34" charset="0"/>
              </a:rPr>
              <a:t>architecture </a:t>
            </a:r>
            <a:r>
              <a:rPr lang="en-US" altLang="zh-CN" sz="2200" b="1" dirty="0">
                <a:solidFill>
                  <a:schemeClr val="tx1"/>
                </a:solidFill>
                <a:latin typeface="Century Gothic" panose="020B0502020202020204" pitchFamily="34" charset="0"/>
              </a:rPr>
              <a:t>to decouple noise and spectrum blur</a:t>
            </a:r>
            <a:r>
              <a:rPr lang="en-US" altLang="zh-CN" sz="2200" b="1" dirty="0">
                <a:latin typeface="Century Gothic" panose="020B0502020202020204" pitchFamily="34" charset="0"/>
              </a:rPr>
              <a:t>.</a:t>
            </a:r>
            <a:r>
              <a:rPr lang="zh-CN" altLang="en-US" sz="2200" b="1" dirty="0">
                <a:solidFill>
                  <a:schemeClr val="tx1"/>
                </a:solidFill>
                <a:latin typeface="Century Gothic" panose="020B0502020202020204" pitchFamily="34" charset="0"/>
              </a:rPr>
              <a:t> </a:t>
            </a:r>
            <a:endParaRPr lang="zh-CN" altLang="en-US" sz="2200" dirty="0"/>
          </a:p>
        </p:txBody>
      </p:sp>
      <p:sp>
        <p:nvSpPr>
          <p:cNvPr id="12" name="文本框 11">
            <a:extLst>
              <a:ext uri="{FF2B5EF4-FFF2-40B4-BE49-F238E27FC236}">
                <a16:creationId xmlns:a16="http://schemas.microsoft.com/office/drawing/2014/main" id="{0FAB82AF-E9B7-434F-5789-BF11746D51AD}"/>
              </a:ext>
            </a:extLst>
          </p:cNvPr>
          <p:cNvSpPr txBox="1"/>
          <p:nvPr/>
        </p:nvSpPr>
        <p:spPr>
          <a:xfrm>
            <a:off x="6259997" y="5537777"/>
            <a:ext cx="5873416" cy="769441"/>
          </a:xfrm>
          <a:prstGeom prst="rect">
            <a:avLst/>
          </a:prstGeom>
          <a:noFill/>
        </p:spPr>
        <p:txBody>
          <a:bodyPr wrap="square">
            <a:spAutoFit/>
          </a:bodyPr>
          <a:lstStyle/>
          <a:p>
            <a:r>
              <a:rPr lang="en-US" altLang="zh-CN" sz="2200" b="1" dirty="0">
                <a:latin typeface="Century Gothic" panose="020B0502020202020204" pitchFamily="34" charset="0"/>
              </a:rPr>
              <a:t>A</a:t>
            </a:r>
            <a:r>
              <a:rPr lang="en-US" altLang="zh-CN" sz="2200" b="1" dirty="0">
                <a:solidFill>
                  <a:schemeClr val="tx1"/>
                </a:solidFill>
                <a:latin typeface="Century Gothic" panose="020B0502020202020204" pitchFamily="34" charset="0"/>
              </a:rPr>
              <a:t>long with</a:t>
            </a:r>
            <a:r>
              <a:rPr lang="en-US" altLang="zh-CN" sz="2200" b="1" dirty="0">
                <a:solidFill>
                  <a:srgbClr val="C00000"/>
                </a:solidFill>
                <a:latin typeface="Century Gothic" panose="020B0502020202020204" pitchFamily="34" charset="0"/>
              </a:rPr>
              <a:t> </a:t>
            </a:r>
            <a:r>
              <a:rPr lang="en-US" altLang="zh-CN" sz="2200" b="1" dirty="0">
                <a:latin typeface="Century Gothic" panose="020B0502020202020204" pitchFamily="34" charset="0"/>
              </a:rPr>
              <a:t>a </a:t>
            </a:r>
            <a:r>
              <a:rPr lang="en-US" altLang="zh-CN" sz="2200" b="1" dirty="0">
                <a:solidFill>
                  <a:srgbClr val="C00000"/>
                </a:solidFill>
                <a:latin typeface="Century Gothic" panose="020B0502020202020204" pitchFamily="34" charset="0"/>
              </a:rPr>
              <a:t>complex-valued</a:t>
            </a:r>
            <a:r>
              <a:rPr lang="en-US" altLang="zh-CN" sz="2200" b="1" dirty="0">
                <a:solidFill>
                  <a:schemeClr val="tx1"/>
                </a:solidFill>
                <a:latin typeface="Century Gothic" panose="020B0502020202020204" pitchFamily="34" charset="0"/>
              </a:rPr>
              <a:t> design to adapt to complex-valued signals.</a:t>
            </a:r>
            <a:endParaRPr lang="zh-CN" altLang="en-US" sz="2200" dirty="0"/>
          </a:p>
        </p:txBody>
      </p:sp>
    </p:spTree>
    <p:extLst>
      <p:ext uri="{BB962C8B-B14F-4D97-AF65-F5344CB8AC3E}">
        <p14:creationId xmlns:p14="http://schemas.microsoft.com/office/powerpoint/2010/main" val="2489230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Design: Hierarchical Diffusion Transformer</a:t>
            </a:r>
            <a:endParaRPr lang="zh-CN" altLang="en-US" dirty="0"/>
          </a:p>
        </p:txBody>
      </p:sp>
      <p:sp>
        <p:nvSpPr>
          <p:cNvPr id="4" name="灯片编号占位符 3"/>
          <p:cNvSpPr>
            <a:spLocks noGrp="1"/>
          </p:cNvSpPr>
          <p:nvPr>
            <p:ph type="sldNum" sz="quarter" idx="12"/>
          </p:nvPr>
        </p:nvSpPr>
        <p:spPr/>
        <p:txBody>
          <a:bodyPr/>
          <a:lstStyle/>
          <a:p>
            <a:pPr fontAlgn="base">
              <a:spcBef>
                <a:spcPct val="0"/>
              </a:spcBef>
              <a:spcAft>
                <a:spcPct val="0"/>
              </a:spcAft>
            </a:pPr>
            <a:fld id="{87AB51E9-348C-4DC8-84CE-839F8B9DCC07}" type="slidenum">
              <a:rPr lang="en-US" altLang="zh-CN">
                <a:solidFill>
                  <a:srgbClr val="000000"/>
                </a:solidFill>
                <a:latin typeface="Arial" charset="0"/>
              </a:rPr>
              <a:pPr fontAlgn="base">
                <a:spcBef>
                  <a:spcPct val="0"/>
                </a:spcBef>
                <a:spcAft>
                  <a:spcPct val="0"/>
                </a:spcAft>
              </a:pPr>
              <a:t>11</a:t>
            </a:fld>
            <a:endParaRPr lang="en-US" altLang="zh-CN">
              <a:solidFill>
                <a:srgbClr val="000000"/>
              </a:solidFill>
              <a:latin typeface="Arial" charset="0"/>
            </a:endParaRPr>
          </a:p>
        </p:txBody>
      </p:sp>
      <p:sp>
        <p:nvSpPr>
          <p:cNvPr id="3" name="文本框 2">
            <a:extLst>
              <a:ext uri="{FF2B5EF4-FFF2-40B4-BE49-F238E27FC236}">
                <a16:creationId xmlns:a16="http://schemas.microsoft.com/office/drawing/2014/main" id="{67098611-0501-A6E9-F153-56DB40F4606C}"/>
              </a:ext>
            </a:extLst>
          </p:cNvPr>
          <p:cNvSpPr txBox="1"/>
          <p:nvPr/>
        </p:nvSpPr>
        <p:spPr>
          <a:xfrm>
            <a:off x="479376" y="1395409"/>
            <a:ext cx="5112568" cy="4841903"/>
          </a:xfrm>
          <a:prstGeom prst="rect">
            <a:avLst/>
          </a:prstGeom>
          <a:noFill/>
        </p:spPr>
        <p:txBody>
          <a:bodyPr wrap="square" rtlCol="0">
            <a:spAutoFit/>
          </a:bodyPr>
          <a:lstStyle/>
          <a:p>
            <a:pPr marL="342900" lvl="1" indent="-342900" algn="just">
              <a:lnSpc>
                <a:spcPct val="130000"/>
              </a:lnSpc>
              <a:buFont typeface="Arial" panose="020B0604020202020204" pitchFamily="34" charset="0"/>
              <a:buChar char="•"/>
            </a:pPr>
            <a:r>
              <a:rPr lang="en-US" altLang="zh-CN" sz="2400" b="1" dirty="0">
                <a:latin typeface="Century Gothic" panose="020B0502020202020204" pitchFamily="34" charset="0"/>
              </a:rPr>
              <a:t>Hierarchicy: </a:t>
            </a:r>
            <a:r>
              <a:rPr lang="en-US" altLang="zh-CN" sz="2400" dirty="0">
                <a:latin typeface="Century Gothic" panose="020B0502020202020204" pitchFamily="34" charset="0"/>
              </a:rPr>
              <a:t>HDT is divided into 2 stages, the denoising and deblurring stages.</a:t>
            </a:r>
          </a:p>
          <a:p>
            <a:pPr marL="342900" lvl="1" indent="-342900">
              <a:lnSpc>
                <a:spcPct val="130000"/>
              </a:lnSpc>
              <a:buFont typeface="Arial" panose="020B0604020202020204" pitchFamily="34" charset="0"/>
              <a:buChar char="•"/>
            </a:pPr>
            <a:r>
              <a:rPr lang="en-US" altLang="zh-CN" sz="2400" b="1" dirty="0">
                <a:latin typeface="Century Gothic" panose="020B0502020202020204" pitchFamily="34" charset="0"/>
              </a:rPr>
              <a:t>Complex-valued: </a:t>
            </a:r>
            <a:r>
              <a:rPr lang="en-US" altLang="zh-CN" sz="2400" dirty="0">
                <a:latin typeface="Century Gothic" panose="020B0502020202020204" pitchFamily="34" charset="0"/>
              </a:rPr>
              <a:t>propose the complex-valued attention and feed-forward module to adapt to complex signals.</a:t>
            </a:r>
          </a:p>
          <a:p>
            <a:pPr marL="342900" lvl="1" indent="-342900" algn="just">
              <a:lnSpc>
                <a:spcPct val="130000"/>
              </a:lnSpc>
              <a:buFont typeface="Arial" panose="020B0604020202020204" pitchFamily="34" charset="0"/>
              <a:buChar char="•"/>
            </a:pPr>
            <a:r>
              <a:rPr lang="en-US" altLang="zh-CN" sz="2400" b="1" dirty="0">
                <a:latin typeface="+mj-lt"/>
                <a:cs typeface="Calibri" panose="020F0502020204030204" pitchFamily="34" charset="0"/>
              </a:rPr>
              <a:t>Phase modulation: </a:t>
            </a:r>
            <a:r>
              <a:rPr lang="en-US" altLang="zh-CN" sz="2400" dirty="0">
                <a:latin typeface="+mj-lt"/>
                <a:cs typeface="Calibri" panose="020F0502020204030204" pitchFamily="34" charset="0"/>
              </a:rPr>
              <a:t>a positional encoding scheme tailed for complex-valued signals.</a:t>
            </a:r>
          </a:p>
        </p:txBody>
      </p:sp>
      <p:sp>
        <p:nvSpPr>
          <p:cNvPr id="7" name="圆角矩形 14">
            <a:extLst>
              <a:ext uri="{FF2B5EF4-FFF2-40B4-BE49-F238E27FC236}">
                <a16:creationId xmlns:a16="http://schemas.microsoft.com/office/drawing/2014/main" id="{5215E43F-F92E-27B8-8162-848FF494A4A1}"/>
              </a:ext>
            </a:extLst>
          </p:cNvPr>
          <p:cNvSpPr/>
          <p:nvPr/>
        </p:nvSpPr>
        <p:spPr>
          <a:xfrm>
            <a:off x="6205855" y="4721078"/>
            <a:ext cx="5967663" cy="1649202"/>
          </a:xfrm>
          <a:prstGeom prst="roundRect">
            <a:avLst>
              <a:gd name="adj" fmla="val 13916"/>
            </a:avLst>
          </a:prstGeom>
          <a:solidFill>
            <a:srgbClr val="F2F7FC"/>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zh-CN" sz="2000" b="1" dirty="0">
                <a:solidFill>
                  <a:schemeClr val="tx1"/>
                </a:solidFill>
                <a:latin typeface="Century Gothic" panose="020B0502020202020204" pitchFamily="34" charset="0"/>
              </a:rPr>
              <a:t>   </a:t>
            </a:r>
            <a:endParaRPr lang="en-US" altLang="zh-CN" b="1" dirty="0">
              <a:solidFill>
                <a:schemeClr val="tx1"/>
              </a:solidFill>
              <a:latin typeface="Century Gothic" panose="020B0502020202020204" pitchFamily="34" charset="0"/>
            </a:endParaRPr>
          </a:p>
        </p:txBody>
      </p:sp>
      <p:pic>
        <p:nvPicPr>
          <p:cNvPr id="8" name="图片 7" descr="图标&#10;&#10;描述已自动生成">
            <a:extLst>
              <a:ext uri="{FF2B5EF4-FFF2-40B4-BE49-F238E27FC236}">
                <a16:creationId xmlns:a16="http://schemas.microsoft.com/office/drawing/2014/main" id="{14BFC5E7-2C8C-C990-CF6E-05284E06C3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2002" y="4783931"/>
            <a:ext cx="413169" cy="421481"/>
          </a:xfrm>
          <a:prstGeom prst="rect">
            <a:avLst/>
          </a:prstGeom>
        </p:spPr>
      </p:pic>
      <p:sp>
        <p:nvSpPr>
          <p:cNvPr id="9" name="文本框 8">
            <a:extLst>
              <a:ext uri="{FF2B5EF4-FFF2-40B4-BE49-F238E27FC236}">
                <a16:creationId xmlns:a16="http://schemas.microsoft.com/office/drawing/2014/main" id="{77ACC1AA-248F-0DA3-2D5B-2206C3080B5E}"/>
              </a:ext>
            </a:extLst>
          </p:cNvPr>
          <p:cNvSpPr txBox="1"/>
          <p:nvPr/>
        </p:nvSpPr>
        <p:spPr>
          <a:xfrm>
            <a:off x="6310129" y="4806175"/>
            <a:ext cx="5807242" cy="784830"/>
          </a:xfrm>
          <a:prstGeom prst="rect">
            <a:avLst/>
          </a:prstGeom>
          <a:noFill/>
        </p:spPr>
        <p:txBody>
          <a:bodyPr wrap="square" rtlCol="0">
            <a:spAutoFit/>
          </a:bodyPr>
          <a:lstStyle/>
          <a:p>
            <a:r>
              <a:rPr lang="en-US" altLang="zh-CN" sz="2300" b="1" dirty="0">
                <a:solidFill>
                  <a:schemeClr val="tx1"/>
                </a:solidFill>
                <a:latin typeface="Century Gothic" panose="020B0502020202020204" pitchFamily="34" charset="0"/>
              </a:rPr>
              <a:t>    </a:t>
            </a:r>
            <a:r>
              <a:rPr lang="en-US" altLang="zh-CN" sz="2200" b="1" dirty="0">
                <a:solidFill>
                  <a:schemeClr val="tx1"/>
                </a:solidFill>
                <a:latin typeface="Century Gothic" panose="020B0502020202020204" pitchFamily="34" charset="0"/>
              </a:rPr>
              <a:t>HDT adopts a </a:t>
            </a:r>
            <a:r>
              <a:rPr lang="en-US" altLang="zh-CN" sz="2200" b="1" dirty="0">
                <a:solidFill>
                  <a:srgbClr val="C00000"/>
                </a:solidFill>
                <a:latin typeface="Century Gothic" panose="020B0502020202020204" pitchFamily="34" charset="0"/>
              </a:rPr>
              <a:t>hierarchical</a:t>
            </a:r>
            <a:r>
              <a:rPr lang="en-US" altLang="zh-CN" sz="2200" b="1" dirty="0">
                <a:solidFill>
                  <a:schemeClr val="tx1"/>
                </a:solidFill>
                <a:latin typeface="Century Gothic" panose="020B0502020202020204" pitchFamily="34" charset="0"/>
              </a:rPr>
              <a:t> </a:t>
            </a:r>
            <a:r>
              <a:rPr lang="en-US" altLang="zh-CN" sz="2200" b="1" dirty="0">
                <a:solidFill>
                  <a:srgbClr val="C00000"/>
                </a:solidFill>
                <a:latin typeface="Century Gothic" panose="020B0502020202020204" pitchFamily="34" charset="0"/>
              </a:rPr>
              <a:t>architecture </a:t>
            </a:r>
            <a:r>
              <a:rPr lang="en-US" altLang="zh-CN" sz="2200" b="1" dirty="0">
                <a:solidFill>
                  <a:schemeClr val="tx1"/>
                </a:solidFill>
                <a:latin typeface="Century Gothic" panose="020B0502020202020204" pitchFamily="34" charset="0"/>
              </a:rPr>
              <a:t>to decouple noise and spectrum blur</a:t>
            </a:r>
            <a:r>
              <a:rPr lang="en-US" altLang="zh-CN" sz="2200" b="1" dirty="0">
                <a:latin typeface="Century Gothic" panose="020B0502020202020204" pitchFamily="34" charset="0"/>
              </a:rPr>
              <a:t>.</a:t>
            </a:r>
            <a:r>
              <a:rPr lang="zh-CN" altLang="en-US" sz="2200" b="1" dirty="0">
                <a:solidFill>
                  <a:schemeClr val="tx1"/>
                </a:solidFill>
                <a:latin typeface="Century Gothic" panose="020B0502020202020204" pitchFamily="34" charset="0"/>
              </a:rPr>
              <a:t> </a:t>
            </a:r>
            <a:endParaRPr lang="zh-CN" altLang="en-US" sz="2200" dirty="0"/>
          </a:p>
        </p:txBody>
      </p:sp>
      <p:sp>
        <p:nvSpPr>
          <p:cNvPr id="12" name="文本框 11">
            <a:extLst>
              <a:ext uri="{FF2B5EF4-FFF2-40B4-BE49-F238E27FC236}">
                <a16:creationId xmlns:a16="http://schemas.microsoft.com/office/drawing/2014/main" id="{0FAB82AF-E9B7-434F-5789-BF11746D51AD}"/>
              </a:ext>
            </a:extLst>
          </p:cNvPr>
          <p:cNvSpPr txBox="1"/>
          <p:nvPr/>
        </p:nvSpPr>
        <p:spPr>
          <a:xfrm>
            <a:off x="6259997" y="5537777"/>
            <a:ext cx="5873416" cy="769441"/>
          </a:xfrm>
          <a:prstGeom prst="rect">
            <a:avLst/>
          </a:prstGeom>
          <a:noFill/>
        </p:spPr>
        <p:txBody>
          <a:bodyPr wrap="square">
            <a:spAutoFit/>
          </a:bodyPr>
          <a:lstStyle/>
          <a:p>
            <a:r>
              <a:rPr lang="en-US" altLang="zh-CN" sz="2200" b="1" dirty="0">
                <a:latin typeface="Century Gothic" panose="020B0502020202020204" pitchFamily="34" charset="0"/>
              </a:rPr>
              <a:t>A</a:t>
            </a:r>
            <a:r>
              <a:rPr lang="en-US" altLang="zh-CN" sz="2200" b="1" dirty="0">
                <a:solidFill>
                  <a:schemeClr val="tx1"/>
                </a:solidFill>
                <a:latin typeface="Century Gothic" panose="020B0502020202020204" pitchFamily="34" charset="0"/>
              </a:rPr>
              <a:t>long with</a:t>
            </a:r>
            <a:r>
              <a:rPr lang="en-US" altLang="zh-CN" sz="2200" b="1" dirty="0">
                <a:solidFill>
                  <a:srgbClr val="C00000"/>
                </a:solidFill>
                <a:latin typeface="Century Gothic" panose="020B0502020202020204" pitchFamily="34" charset="0"/>
              </a:rPr>
              <a:t> </a:t>
            </a:r>
            <a:r>
              <a:rPr lang="en-US" altLang="zh-CN" sz="2200" b="1" dirty="0">
                <a:latin typeface="Century Gothic" panose="020B0502020202020204" pitchFamily="34" charset="0"/>
              </a:rPr>
              <a:t>a </a:t>
            </a:r>
            <a:r>
              <a:rPr lang="en-US" altLang="zh-CN" sz="2200" b="1" dirty="0">
                <a:solidFill>
                  <a:srgbClr val="C00000"/>
                </a:solidFill>
                <a:latin typeface="Century Gothic" panose="020B0502020202020204" pitchFamily="34" charset="0"/>
              </a:rPr>
              <a:t>complex-valued</a:t>
            </a:r>
            <a:r>
              <a:rPr lang="en-US" altLang="zh-CN" sz="2200" b="1" dirty="0">
                <a:solidFill>
                  <a:schemeClr val="tx1"/>
                </a:solidFill>
                <a:latin typeface="Century Gothic" panose="020B0502020202020204" pitchFamily="34" charset="0"/>
              </a:rPr>
              <a:t> design to adapt to complex-valued signals.</a:t>
            </a:r>
            <a:endParaRPr lang="zh-CN" altLang="en-US" sz="2200" dirty="0"/>
          </a:p>
        </p:txBody>
      </p:sp>
      <p:pic>
        <p:nvPicPr>
          <p:cNvPr id="10" name="图片 9">
            <a:extLst>
              <a:ext uri="{FF2B5EF4-FFF2-40B4-BE49-F238E27FC236}">
                <a16:creationId xmlns:a16="http://schemas.microsoft.com/office/drawing/2014/main" id="{4CDBF3E0-FE44-0C57-A7EB-6F61359D4A47}"/>
              </a:ext>
            </a:extLst>
          </p:cNvPr>
          <p:cNvPicPr>
            <a:picLocks noChangeAspect="1"/>
          </p:cNvPicPr>
          <p:nvPr/>
        </p:nvPicPr>
        <p:blipFill>
          <a:blip r:embed="rId4"/>
          <a:stretch>
            <a:fillRect/>
          </a:stretch>
        </p:blipFill>
        <p:spPr>
          <a:xfrm>
            <a:off x="5953618" y="1687759"/>
            <a:ext cx="5897389" cy="2198398"/>
          </a:xfrm>
          <a:prstGeom prst="rect">
            <a:avLst/>
          </a:prstGeom>
        </p:spPr>
      </p:pic>
      <p:sp>
        <p:nvSpPr>
          <p:cNvPr id="13" name="文本框 12">
            <a:extLst>
              <a:ext uri="{FF2B5EF4-FFF2-40B4-BE49-F238E27FC236}">
                <a16:creationId xmlns:a16="http://schemas.microsoft.com/office/drawing/2014/main" id="{03ECC24C-D4AD-D580-A5A9-C235677A1B86}"/>
              </a:ext>
            </a:extLst>
          </p:cNvPr>
          <p:cNvSpPr txBox="1"/>
          <p:nvPr/>
        </p:nvSpPr>
        <p:spPr>
          <a:xfrm>
            <a:off x="7485558" y="4071042"/>
            <a:ext cx="3456384" cy="369332"/>
          </a:xfrm>
          <a:prstGeom prst="rect">
            <a:avLst/>
          </a:prstGeom>
          <a:noFill/>
        </p:spPr>
        <p:txBody>
          <a:bodyPr wrap="square">
            <a:spAutoFit/>
          </a:bodyPr>
          <a:lstStyle/>
          <a:p>
            <a:r>
              <a:rPr lang="en-US" altLang="zh-CN" b="1" dirty="0">
                <a:solidFill>
                  <a:srgbClr val="0070C0"/>
                </a:solidFill>
                <a:latin typeface="Century Gothic" panose="020B0502020202020204" pitchFamily="34" charset="0"/>
              </a:rPr>
              <a:t>Complex-valued NN module</a:t>
            </a:r>
            <a:endParaRPr lang="zh-CN" altLang="en-US" dirty="0"/>
          </a:p>
        </p:txBody>
      </p:sp>
    </p:spTree>
    <p:extLst>
      <p:ext uri="{BB962C8B-B14F-4D97-AF65-F5344CB8AC3E}">
        <p14:creationId xmlns:p14="http://schemas.microsoft.com/office/powerpoint/2010/main" val="41133315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68884F-7969-3958-D2D1-204EB9C0CB08}"/>
              </a:ext>
            </a:extLst>
          </p:cNvPr>
          <p:cNvPicPr>
            <a:picLocks noChangeAspect="1"/>
          </p:cNvPicPr>
          <p:nvPr/>
        </p:nvPicPr>
        <p:blipFill>
          <a:blip r:embed="rId3"/>
          <a:stretch>
            <a:fillRect/>
          </a:stretch>
        </p:blipFill>
        <p:spPr>
          <a:xfrm>
            <a:off x="6375653" y="1142981"/>
            <a:ext cx="5272373" cy="3169747"/>
          </a:xfrm>
          <a:prstGeom prst="rect">
            <a:avLst/>
          </a:prstGeom>
        </p:spPr>
      </p:pic>
      <p:sp>
        <p:nvSpPr>
          <p:cNvPr id="2" name="标题 1"/>
          <p:cNvSpPr>
            <a:spLocks noGrp="1"/>
          </p:cNvSpPr>
          <p:nvPr>
            <p:ph type="title"/>
          </p:nvPr>
        </p:nvSpPr>
        <p:spPr/>
        <p:txBody>
          <a:bodyPr/>
          <a:lstStyle/>
          <a:p>
            <a:r>
              <a:rPr lang="en-US" altLang="zh-CN" dirty="0"/>
              <a:t>Design: Hierarchical Diffusion Transformer</a:t>
            </a:r>
            <a:endParaRPr lang="zh-CN" altLang="en-US" dirty="0"/>
          </a:p>
        </p:txBody>
      </p:sp>
      <p:sp>
        <p:nvSpPr>
          <p:cNvPr id="4" name="灯片编号占位符 3"/>
          <p:cNvSpPr>
            <a:spLocks noGrp="1"/>
          </p:cNvSpPr>
          <p:nvPr>
            <p:ph type="sldNum" sz="quarter" idx="12"/>
          </p:nvPr>
        </p:nvSpPr>
        <p:spPr/>
        <p:txBody>
          <a:bodyPr/>
          <a:lstStyle/>
          <a:p>
            <a:pPr fontAlgn="base">
              <a:spcBef>
                <a:spcPct val="0"/>
              </a:spcBef>
              <a:spcAft>
                <a:spcPct val="0"/>
              </a:spcAft>
            </a:pPr>
            <a:fld id="{87AB51E9-348C-4DC8-84CE-839F8B9DCC07}" type="slidenum">
              <a:rPr lang="en-US" altLang="zh-CN">
                <a:solidFill>
                  <a:srgbClr val="000000"/>
                </a:solidFill>
                <a:latin typeface="Arial" charset="0"/>
              </a:rPr>
              <a:pPr fontAlgn="base">
                <a:spcBef>
                  <a:spcPct val="0"/>
                </a:spcBef>
                <a:spcAft>
                  <a:spcPct val="0"/>
                </a:spcAft>
              </a:pPr>
              <a:t>12</a:t>
            </a:fld>
            <a:endParaRPr lang="en-US" altLang="zh-CN">
              <a:solidFill>
                <a:srgbClr val="000000"/>
              </a:solidFill>
              <a:latin typeface="Arial" charset="0"/>
            </a:endParaRPr>
          </a:p>
        </p:txBody>
      </p:sp>
      <p:sp>
        <p:nvSpPr>
          <p:cNvPr id="3" name="文本框 2">
            <a:extLst>
              <a:ext uri="{FF2B5EF4-FFF2-40B4-BE49-F238E27FC236}">
                <a16:creationId xmlns:a16="http://schemas.microsoft.com/office/drawing/2014/main" id="{67098611-0501-A6E9-F153-56DB40F4606C}"/>
              </a:ext>
            </a:extLst>
          </p:cNvPr>
          <p:cNvSpPr txBox="1"/>
          <p:nvPr/>
        </p:nvSpPr>
        <p:spPr>
          <a:xfrm>
            <a:off x="479376" y="1395409"/>
            <a:ext cx="5112568" cy="4841903"/>
          </a:xfrm>
          <a:prstGeom prst="rect">
            <a:avLst/>
          </a:prstGeom>
          <a:noFill/>
        </p:spPr>
        <p:txBody>
          <a:bodyPr wrap="square" rtlCol="0">
            <a:spAutoFit/>
          </a:bodyPr>
          <a:lstStyle/>
          <a:p>
            <a:pPr marL="342900" lvl="1" indent="-342900" algn="just">
              <a:lnSpc>
                <a:spcPct val="130000"/>
              </a:lnSpc>
              <a:buFont typeface="Arial" panose="020B0604020202020204" pitchFamily="34" charset="0"/>
              <a:buChar char="•"/>
            </a:pPr>
            <a:r>
              <a:rPr lang="en-US" altLang="zh-CN" sz="2400" b="1" dirty="0">
                <a:latin typeface="Century Gothic" panose="020B0502020202020204" pitchFamily="34" charset="0"/>
              </a:rPr>
              <a:t>Hierarchicy: </a:t>
            </a:r>
            <a:r>
              <a:rPr lang="en-US" altLang="zh-CN" sz="2400" dirty="0">
                <a:latin typeface="Century Gothic" panose="020B0502020202020204" pitchFamily="34" charset="0"/>
              </a:rPr>
              <a:t>HDT is divided into 2 stages, the denoising and deblurring stages.</a:t>
            </a:r>
          </a:p>
          <a:p>
            <a:pPr marL="342900" lvl="1" indent="-342900">
              <a:lnSpc>
                <a:spcPct val="130000"/>
              </a:lnSpc>
              <a:buFont typeface="Arial" panose="020B0604020202020204" pitchFamily="34" charset="0"/>
              <a:buChar char="•"/>
            </a:pPr>
            <a:r>
              <a:rPr lang="en-US" altLang="zh-CN" sz="2400" b="1" dirty="0">
                <a:latin typeface="Century Gothic" panose="020B0502020202020204" pitchFamily="34" charset="0"/>
              </a:rPr>
              <a:t>Complex-valued: </a:t>
            </a:r>
            <a:r>
              <a:rPr lang="en-US" altLang="zh-CN" sz="2400" dirty="0">
                <a:latin typeface="Century Gothic" panose="020B0502020202020204" pitchFamily="34" charset="0"/>
              </a:rPr>
              <a:t>propose the complex-valued attention and feed-forward module to adapt to complex signals.</a:t>
            </a:r>
          </a:p>
          <a:p>
            <a:pPr marL="342900" lvl="1" indent="-342900" algn="just">
              <a:lnSpc>
                <a:spcPct val="130000"/>
              </a:lnSpc>
              <a:buFont typeface="Arial" panose="020B0604020202020204" pitchFamily="34" charset="0"/>
              <a:buChar char="•"/>
            </a:pPr>
            <a:r>
              <a:rPr lang="en-US" altLang="zh-CN" sz="2400" b="1" dirty="0">
                <a:latin typeface="+mj-lt"/>
                <a:cs typeface="Calibri" panose="020F0502020204030204" pitchFamily="34" charset="0"/>
              </a:rPr>
              <a:t>Phase modulation: </a:t>
            </a:r>
            <a:r>
              <a:rPr lang="en-US" altLang="zh-CN" sz="2400" dirty="0">
                <a:latin typeface="+mj-lt"/>
                <a:cs typeface="Calibri" panose="020F0502020204030204" pitchFamily="34" charset="0"/>
              </a:rPr>
              <a:t>a positional encoding scheme tailed for complex-valued signals.</a:t>
            </a:r>
          </a:p>
        </p:txBody>
      </p:sp>
      <p:sp>
        <p:nvSpPr>
          <p:cNvPr id="7" name="圆角矩形 14">
            <a:extLst>
              <a:ext uri="{FF2B5EF4-FFF2-40B4-BE49-F238E27FC236}">
                <a16:creationId xmlns:a16="http://schemas.microsoft.com/office/drawing/2014/main" id="{5215E43F-F92E-27B8-8162-848FF494A4A1}"/>
              </a:ext>
            </a:extLst>
          </p:cNvPr>
          <p:cNvSpPr/>
          <p:nvPr/>
        </p:nvSpPr>
        <p:spPr>
          <a:xfrm>
            <a:off x="6205855" y="4721078"/>
            <a:ext cx="5967663" cy="1649202"/>
          </a:xfrm>
          <a:prstGeom prst="roundRect">
            <a:avLst>
              <a:gd name="adj" fmla="val 13916"/>
            </a:avLst>
          </a:prstGeom>
          <a:solidFill>
            <a:srgbClr val="F2F7FC"/>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zh-CN" sz="2000" b="1" dirty="0">
                <a:solidFill>
                  <a:schemeClr val="tx1"/>
                </a:solidFill>
                <a:latin typeface="Century Gothic" panose="020B0502020202020204" pitchFamily="34" charset="0"/>
              </a:rPr>
              <a:t>   </a:t>
            </a:r>
            <a:endParaRPr lang="en-US" altLang="zh-CN" b="1" dirty="0">
              <a:solidFill>
                <a:schemeClr val="tx1"/>
              </a:solidFill>
              <a:latin typeface="Century Gothic" panose="020B0502020202020204" pitchFamily="34" charset="0"/>
            </a:endParaRPr>
          </a:p>
        </p:txBody>
      </p:sp>
      <p:pic>
        <p:nvPicPr>
          <p:cNvPr id="8" name="图片 7" descr="图标&#10;&#10;描述已自动生成">
            <a:extLst>
              <a:ext uri="{FF2B5EF4-FFF2-40B4-BE49-F238E27FC236}">
                <a16:creationId xmlns:a16="http://schemas.microsoft.com/office/drawing/2014/main" id="{14BFC5E7-2C8C-C990-CF6E-05284E06C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2002" y="4783931"/>
            <a:ext cx="413169" cy="421481"/>
          </a:xfrm>
          <a:prstGeom prst="rect">
            <a:avLst/>
          </a:prstGeom>
        </p:spPr>
      </p:pic>
      <p:sp>
        <p:nvSpPr>
          <p:cNvPr id="9" name="文本框 8">
            <a:extLst>
              <a:ext uri="{FF2B5EF4-FFF2-40B4-BE49-F238E27FC236}">
                <a16:creationId xmlns:a16="http://schemas.microsoft.com/office/drawing/2014/main" id="{77ACC1AA-248F-0DA3-2D5B-2206C3080B5E}"/>
              </a:ext>
            </a:extLst>
          </p:cNvPr>
          <p:cNvSpPr txBox="1"/>
          <p:nvPr/>
        </p:nvSpPr>
        <p:spPr>
          <a:xfrm>
            <a:off x="6310129" y="4806175"/>
            <a:ext cx="5807242" cy="784830"/>
          </a:xfrm>
          <a:prstGeom prst="rect">
            <a:avLst/>
          </a:prstGeom>
          <a:noFill/>
        </p:spPr>
        <p:txBody>
          <a:bodyPr wrap="square" rtlCol="0">
            <a:spAutoFit/>
          </a:bodyPr>
          <a:lstStyle/>
          <a:p>
            <a:r>
              <a:rPr lang="en-US" altLang="zh-CN" sz="2300" b="1" dirty="0">
                <a:solidFill>
                  <a:schemeClr val="tx1"/>
                </a:solidFill>
                <a:latin typeface="Century Gothic" panose="020B0502020202020204" pitchFamily="34" charset="0"/>
              </a:rPr>
              <a:t>    </a:t>
            </a:r>
            <a:r>
              <a:rPr lang="en-US" altLang="zh-CN" sz="2200" b="1" dirty="0">
                <a:solidFill>
                  <a:schemeClr val="tx1"/>
                </a:solidFill>
                <a:latin typeface="Century Gothic" panose="020B0502020202020204" pitchFamily="34" charset="0"/>
              </a:rPr>
              <a:t>HDT adopts a </a:t>
            </a:r>
            <a:r>
              <a:rPr lang="en-US" altLang="zh-CN" sz="2200" b="1" dirty="0">
                <a:solidFill>
                  <a:srgbClr val="C00000"/>
                </a:solidFill>
                <a:latin typeface="Century Gothic" panose="020B0502020202020204" pitchFamily="34" charset="0"/>
              </a:rPr>
              <a:t>hierarchical</a:t>
            </a:r>
            <a:r>
              <a:rPr lang="en-US" altLang="zh-CN" sz="2200" b="1" dirty="0">
                <a:solidFill>
                  <a:schemeClr val="tx1"/>
                </a:solidFill>
                <a:latin typeface="Century Gothic" panose="020B0502020202020204" pitchFamily="34" charset="0"/>
              </a:rPr>
              <a:t> </a:t>
            </a:r>
            <a:r>
              <a:rPr lang="en-US" altLang="zh-CN" sz="2200" b="1" dirty="0">
                <a:solidFill>
                  <a:srgbClr val="C00000"/>
                </a:solidFill>
                <a:latin typeface="Century Gothic" panose="020B0502020202020204" pitchFamily="34" charset="0"/>
              </a:rPr>
              <a:t>architecture </a:t>
            </a:r>
            <a:r>
              <a:rPr lang="en-US" altLang="zh-CN" sz="2200" b="1" dirty="0">
                <a:solidFill>
                  <a:schemeClr val="tx1"/>
                </a:solidFill>
                <a:latin typeface="Century Gothic" panose="020B0502020202020204" pitchFamily="34" charset="0"/>
              </a:rPr>
              <a:t>to decouple noise and spectrum blur</a:t>
            </a:r>
            <a:r>
              <a:rPr lang="en-US" altLang="zh-CN" sz="2200" b="1" dirty="0">
                <a:latin typeface="Century Gothic" panose="020B0502020202020204" pitchFamily="34" charset="0"/>
              </a:rPr>
              <a:t>.</a:t>
            </a:r>
            <a:r>
              <a:rPr lang="zh-CN" altLang="en-US" sz="2200" b="1" dirty="0">
                <a:solidFill>
                  <a:schemeClr val="tx1"/>
                </a:solidFill>
                <a:latin typeface="Century Gothic" panose="020B0502020202020204" pitchFamily="34" charset="0"/>
              </a:rPr>
              <a:t> </a:t>
            </a:r>
            <a:endParaRPr lang="zh-CN" altLang="en-US" sz="2200" dirty="0"/>
          </a:p>
        </p:txBody>
      </p:sp>
      <p:sp>
        <p:nvSpPr>
          <p:cNvPr id="12" name="文本框 11">
            <a:extLst>
              <a:ext uri="{FF2B5EF4-FFF2-40B4-BE49-F238E27FC236}">
                <a16:creationId xmlns:a16="http://schemas.microsoft.com/office/drawing/2014/main" id="{0FAB82AF-E9B7-434F-5789-BF11746D51AD}"/>
              </a:ext>
            </a:extLst>
          </p:cNvPr>
          <p:cNvSpPr txBox="1"/>
          <p:nvPr/>
        </p:nvSpPr>
        <p:spPr>
          <a:xfrm>
            <a:off x="6259997" y="5537777"/>
            <a:ext cx="5873416" cy="769441"/>
          </a:xfrm>
          <a:prstGeom prst="rect">
            <a:avLst/>
          </a:prstGeom>
          <a:noFill/>
        </p:spPr>
        <p:txBody>
          <a:bodyPr wrap="square">
            <a:spAutoFit/>
          </a:bodyPr>
          <a:lstStyle/>
          <a:p>
            <a:r>
              <a:rPr lang="en-US" altLang="zh-CN" sz="2200" b="1" dirty="0">
                <a:latin typeface="Century Gothic" panose="020B0502020202020204" pitchFamily="34" charset="0"/>
              </a:rPr>
              <a:t>A</a:t>
            </a:r>
            <a:r>
              <a:rPr lang="en-US" altLang="zh-CN" sz="2200" b="1" dirty="0">
                <a:solidFill>
                  <a:schemeClr val="tx1"/>
                </a:solidFill>
                <a:latin typeface="Century Gothic" panose="020B0502020202020204" pitchFamily="34" charset="0"/>
              </a:rPr>
              <a:t>long with</a:t>
            </a:r>
            <a:r>
              <a:rPr lang="en-US" altLang="zh-CN" sz="2200" b="1" dirty="0">
                <a:solidFill>
                  <a:srgbClr val="C00000"/>
                </a:solidFill>
                <a:latin typeface="Century Gothic" panose="020B0502020202020204" pitchFamily="34" charset="0"/>
              </a:rPr>
              <a:t> </a:t>
            </a:r>
            <a:r>
              <a:rPr lang="en-US" altLang="zh-CN" sz="2200" b="1" dirty="0">
                <a:latin typeface="Century Gothic" panose="020B0502020202020204" pitchFamily="34" charset="0"/>
              </a:rPr>
              <a:t>a </a:t>
            </a:r>
            <a:r>
              <a:rPr lang="en-US" altLang="zh-CN" sz="2200" b="1" dirty="0">
                <a:solidFill>
                  <a:srgbClr val="C00000"/>
                </a:solidFill>
                <a:latin typeface="Century Gothic" panose="020B0502020202020204" pitchFamily="34" charset="0"/>
              </a:rPr>
              <a:t>complex-valued</a:t>
            </a:r>
            <a:r>
              <a:rPr lang="en-US" altLang="zh-CN" sz="2200" b="1" dirty="0">
                <a:solidFill>
                  <a:schemeClr val="tx1"/>
                </a:solidFill>
                <a:latin typeface="Century Gothic" panose="020B0502020202020204" pitchFamily="34" charset="0"/>
              </a:rPr>
              <a:t> design to adapt to complex-valued signals.</a:t>
            </a:r>
            <a:endParaRPr lang="zh-CN" altLang="en-US" sz="2200" dirty="0"/>
          </a:p>
        </p:txBody>
      </p:sp>
      <p:sp>
        <p:nvSpPr>
          <p:cNvPr id="13" name="文本框 12">
            <a:extLst>
              <a:ext uri="{FF2B5EF4-FFF2-40B4-BE49-F238E27FC236}">
                <a16:creationId xmlns:a16="http://schemas.microsoft.com/office/drawing/2014/main" id="{03ECC24C-D4AD-D580-A5A9-C235677A1B86}"/>
              </a:ext>
            </a:extLst>
          </p:cNvPr>
          <p:cNvSpPr txBox="1"/>
          <p:nvPr/>
        </p:nvSpPr>
        <p:spPr>
          <a:xfrm>
            <a:off x="7283648" y="4213160"/>
            <a:ext cx="3456384" cy="369332"/>
          </a:xfrm>
          <a:prstGeom prst="rect">
            <a:avLst/>
          </a:prstGeom>
          <a:noFill/>
        </p:spPr>
        <p:txBody>
          <a:bodyPr wrap="square">
            <a:spAutoFit/>
          </a:bodyPr>
          <a:lstStyle/>
          <a:p>
            <a:r>
              <a:rPr lang="en-US" altLang="zh-CN" b="1" dirty="0">
                <a:solidFill>
                  <a:srgbClr val="0070C0"/>
                </a:solidFill>
                <a:latin typeface="Century Gothic" panose="020B0502020202020204" pitchFamily="34" charset="0"/>
              </a:rPr>
              <a:t>Phase modulation encoding</a:t>
            </a:r>
            <a:endParaRPr lang="zh-CN" altLang="en-US" dirty="0"/>
          </a:p>
        </p:txBody>
      </p:sp>
    </p:spTree>
    <p:extLst>
      <p:ext uri="{BB962C8B-B14F-4D97-AF65-F5344CB8AC3E}">
        <p14:creationId xmlns:p14="http://schemas.microsoft.com/office/powerpoint/2010/main" val="29582580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0400" y="245501"/>
            <a:ext cx="10871200" cy="1020762"/>
          </a:xfrm>
        </p:spPr>
        <p:txBody>
          <a:bodyPr/>
          <a:lstStyle/>
          <a:p>
            <a:r>
              <a:rPr lang="en-US" altLang="zh-CN" dirty="0"/>
              <a:t>Visualization</a:t>
            </a:r>
            <a:endParaRPr lang="zh-CN" altLang="en-US" dirty="0"/>
          </a:p>
        </p:txBody>
      </p:sp>
      <p:sp>
        <p:nvSpPr>
          <p:cNvPr id="4" name="灯片编号占位符 3"/>
          <p:cNvSpPr>
            <a:spLocks noGrp="1"/>
          </p:cNvSpPr>
          <p:nvPr>
            <p:ph type="sldNum" sz="quarter" idx="12"/>
          </p:nvPr>
        </p:nvSpPr>
        <p:spPr/>
        <p:txBody>
          <a:bodyPr/>
          <a:lstStyle/>
          <a:p>
            <a:pPr fontAlgn="base">
              <a:spcBef>
                <a:spcPct val="0"/>
              </a:spcBef>
              <a:spcAft>
                <a:spcPct val="0"/>
              </a:spcAft>
            </a:pPr>
            <a:fld id="{87AB51E9-348C-4DC8-84CE-839F8B9DCC07}" type="slidenum">
              <a:rPr lang="en-US" altLang="zh-CN">
                <a:solidFill>
                  <a:srgbClr val="000000"/>
                </a:solidFill>
                <a:latin typeface="Arial" charset="0"/>
              </a:rPr>
              <a:pPr fontAlgn="base">
                <a:spcBef>
                  <a:spcPct val="0"/>
                </a:spcBef>
                <a:spcAft>
                  <a:spcPct val="0"/>
                </a:spcAft>
              </a:pPr>
              <a:t>13</a:t>
            </a:fld>
            <a:endParaRPr lang="en-US" altLang="zh-CN" dirty="0">
              <a:solidFill>
                <a:srgbClr val="000000"/>
              </a:solidFill>
              <a:latin typeface="Arial" charset="0"/>
            </a:endParaRPr>
          </a:p>
        </p:txBody>
      </p:sp>
      <p:graphicFrame>
        <p:nvGraphicFramePr>
          <p:cNvPr id="40" name="表格 3">
            <a:extLst>
              <a:ext uri="{FF2B5EF4-FFF2-40B4-BE49-F238E27FC236}">
                <a16:creationId xmlns:a16="http://schemas.microsoft.com/office/drawing/2014/main" id="{303FCC49-A7C9-08BE-9B79-D87DD3BD8961}"/>
              </a:ext>
            </a:extLst>
          </p:cNvPr>
          <p:cNvGraphicFramePr>
            <a:graphicFrameLocks noGrp="1"/>
          </p:cNvGraphicFramePr>
          <p:nvPr>
            <p:extLst>
              <p:ext uri="{D42A27DB-BD31-4B8C-83A1-F6EECF244321}">
                <p14:modId xmlns:p14="http://schemas.microsoft.com/office/powerpoint/2010/main" val="3630165217"/>
              </p:ext>
            </p:extLst>
          </p:nvPr>
        </p:nvGraphicFramePr>
        <p:xfrm>
          <a:off x="545431" y="1314029"/>
          <a:ext cx="10788315" cy="5108424"/>
        </p:xfrm>
        <a:graphic>
          <a:graphicData uri="http://schemas.openxmlformats.org/drawingml/2006/table">
            <a:tbl>
              <a:tblPr firstRow="1" bandRow="1"/>
              <a:tblGrid>
                <a:gridCol w="1347537">
                  <a:extLst>
                    <a:ext uri="{9D8B030D-6E8A-4147-A177-3AD203B41FA5}">
                      <a16:colId xmlns:a16="http://schemas.microsoft.com/office/drawing/2014/main" val="20000"/>
                    </a:ext>
                  </a:extLst>
                </a:gridCol>
                <a:gridCol w="867923">
                  <a:extLst>
                    <a:ext uri="{9D8B030D-6E8A-4147-A177-3AD203B41FA5}">
                      <a16:colId xmlns:a16="http://schemas.microsoft.com/office/drawing/2014/main" val="20001"/>
                    </a:ext>
                  </a:extLst>
                </a:gridCol>
                <a:gridCol w="1714571">
                  <a:extLst>
                    <a:ext uri="{9D8B030D-6E8A-4147-A177-3AD203B41FA5}">
                      <a16:colId xmlns:a16="http://schemas.microsoft.com/office/drawing/2014/main" val="20002"/>
                    </a:ext>
                  </a:extLst>
                </a:gridCol>
                <a:gridCol w="1714571">
                  <a:extLst>
                    <a:ext uri="{9D8B030D-6E8A-4147-A177-3AD203B41FA5}">
                      <a16:colId xmlns:a16="http://schemas.microsoft.com/office/drawing/2014/main" val="20003"/>
                    </a:ext>
                  </a:extLst>
                </a:gridCol>
                <a:gridCol w="1714571">
                  <a:extLst>
                    <a:ext uri="{9D8B030D-6E8A-4147-A177-3AD203B41FA5}">
                      <a16:colId xmlns:a16="http://schemas.microsoft.com/office/drawing/2014/main" val="20004"/>
                    </a:ext>
                  </a:extLst>
                </a:gridCol>
                <a:gridCol w="1714571">
                  <a:extLst>
                    <a:ext uri="{9D8B030D-6E8A-4147-A177-3AD203B41FA5}">
                      <a16:colId xmlns:a16="http://schemas.microsoft.com/office/drawing/2014/main" val="20005"/>
                    </a:ext>
                  </a:extLst>
                </a:gridCol>
                <a:gridCol w="1714571">
                  <a:extLst>
                    <a:ext uri="{9D8B030D-6E8A-4147-A177-3AD203B41FA5}">
                      <a16:colId xmlns:a16="http://schemas.microsoft.com/office/drawing/2014/main" val="20006"/>
                    </a:ext>
                  </a:extLst>
                </a:gridCol>
              </a:tblGrid>
              <a:tr h="735552">
                <a:tc gridSpan="2">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hMerge="1">
                  <a:txBody>
                    <a:bodyPr/>
                    <a:lstStyle/>
                    <a:p>
                      <a:endParaRPr lang="zh-CN"/>
                    </a:p>
                  </a:txBody>
                  <a:tcP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altLang="zh-CN" dirty="0"/>
                        <a:t>Authentic</a:t>
                      </a:r>
                      <a:endParaRPr lang="zh-CN" altLang="en-US"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altLang="zh-CN" dirty="0">
                          <a:latin typeface="Arial" panose="020B0604020202020204" pitchFamily="34" charset="0"/>
                          <a:cs typeface="Arial" panose="020B0604020202020204" pitchFamily="34" charset="0"/>
                        </a:rPr>
                        <a:t>RF-Diffusion</a:t>
                      </a:r>
                      <a:endParaRPr lang="zh-CN" altLang="en-US"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0000"/>
                    </a:solidFill>
                  </a:tcP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altLang="zh-CN" dirty="0"/>
                        <a:t>DDPM</a:t>
                      </a:r>
                      <a:endParaRPr lang="zh-CN" altLang="en-US"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altLang="zh-CN" dirty="0"/>
                        <a:t>DCGAN</a:t>
                      </a:r>
                      <a:endParaRPr lang="zh-CN" altLang="en-US"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等线"/>
                        </a:defRPr>
                      </a:lvl1pPr>
                      <a:lvl2pPr marL="457200" algn="l" defTabSz="914400" rtl="0" eaLnBrk="1" latinLnBrk="0" hangingPunct="1">
                        <a:defRPr sz="1800" b="1" kern="1200">
                          <a:solidFill>
                            <a:schemeClr val="lt1"/>
                          </a:solidFill>
                          <a:latin typeface="等线"/>
                        </a:defRPr>
                      </a:lvl2pPr>
                      <a:lvl3pPr marL="914400" algn="l" defTabSz="914400" rtl="0" eaLnBrk="1" latinLnBrk="0" hangingPunct="1">
                        <a:defRPr sz="1800" b="1" kern="1200">
                          <a:solidFill>
                            <a:schemeClr val="lt1"/>
                          </a:solidFill>
                          <a:latin typeface="等线"/>
                        </a:defRPr>
                      </a:lvl3pPr>
                      <a:lvl4pPr marL="1371600" algn="l" defTabSz="914400" rtl="0" eaLnBrk="1" latinLnBrk="0" hangingPunct="1">
                        <a:defRPr sz="1800" b="1" kern="1200">
                          <a:solidFill>
                            <a:schemeClr val="lt1"/>
                          </a:solidFill>
                          <a:latin typeface="等线"/>
                        </a:defRPr>
                      </a:lvl4pPr>
                      <a:lvl5pPr marL="1828800" algn="l" defTabSz="914400" rtl="0" eaLnBrk="1" latinLnBrk="0" hangingPunct="1">
                        <a:defRPr sz="1800" b="1" kern="1200">
                          <a:solidFill>
                            <a:schemeClr val="lt1"/>
                          </a:solidFill>
                          <a:latin typeface="等线"/>
                        </a:defRPr>
                      </a:lvl5pPr>
                      <a:lvl6pPr marL="2286000" algn="l" defTabSz="914400" rtl="0" eaLnBrk="1" latinLnBrk="0" hangingPunct="1">
                        <a:defRPr sz="1800" b="1" kern="1200">
                          <a:solidFill>
                            <a:schemeClr val="lt1"/>
                          </a:solidFill>
                          <a:latin typeface="等线"/>
                        </a:defRPr>
                      </a:lvl6pPr>
                      <a:lvl7pPr marL="2743200" algn="l" defTabSz="914400" rtl="0" eaLnBrk="1" latinLnBrk="0" hangingPunct="1">
                        <a:defRPr sz="1800" b="1" kern="1200">
                          <a:solidFill>
                            <a:schemeClr val="lt1"/>
                          </a:solidFill>
                          <a:latin typeface="等线"/>
                        </a:defRPr>
                      </a:lvl7pPr>
                      <a:lvl8pPr marL="3200400" algn="l" defTabSz="914400" rtl="0" eaLnBrk="1" latinLnBrk="0" hangingPunct="1">
                        <a:defRPr sz="1800" b="1" kern="1200">
                          <a:solidFill>
                            <a:schemeClr val="lt1"/>
                          </a:solidFill>
                          <a:latin typeface="等线"/>
                        </a:defRPr>
                      </a:lvl8pPr>
                      <a:lvl9pPr marL="3657600" algn="l" defTabSz="914400" rtl="0" eaLnBrk="1" latinLnBrk="0" hangingPunct="1">
                        <a:defRPr sz="1800" b="1" kern="1200">
                          <a:solidFill>
                            <a:schemeClr val="lt1"/>
                          </a:solidFill>
                          <a:latin typeface="等线"/>
                        </a:defRPr>
                      </a:lvl9pPr>
                    </a:lstStyle>
                    <a:p>
                      <a:pPr algn="ctr"/>
                      <a:r>
                        <a:rPr lang="en-US" altLang="zh-CN" dirty="0"/>
                        <a:t>CVAE</a:t>
                      </a:r>
                      <a:endParaRPr lang="zh-CN" altLang="en-US"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0000"/>
                  </a:ext>
                </a:extLst>
              </a:tr>
              <a:tr h="1093218">
                <a:tc rowSpan="2">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altLang="zh-CN" sz="2000" b="1" dirty="0">
                          <a:latin typeface="Calibri" panose="020F0502020204030204" pitchFamily="34" charset="0"/>
                          <a:cs typeface="Calibri" panose="020F0502020204030204" pitchFamily="34" charset="0"/>
                        </a:rPr>
                        <a:t>Wi-Fi</a:t>
                      </a:r>
                      <a:r>
                        <a:rPr lang="zh-CN" altLang="en-US" sz="2000" b="1" dirty="0">
                          <a:latin typeface="Calibri" panose="020F0502020204030204" pitchFamily="34" charset="0"/>
                          <a:cs typeface="Calibri" panose="020F0502020204030204" pitchFamily="34" charset="0"/>
                        </a:rPr>
                        <a:t> </a:t>
                      </a:r>
                      <a:r>
                        <a:rPr lang="en-US" altLang="zh-CN" sz="2000" b="1" dirty="0">
                          <a:latin typeface="Calibri" panose="020F0502020204030204" pitchFamily="34" charset="0"/>
                          <a:cs typeface="Calibri" panose="020F0502020204030204" pitchFamily="34" charset="0"/>
                        </a:rPr>
                        <a:t>CSI</a:t>
                      </a:r>
                    </a:p>
                    <a:p>
                      <a:pPr algn="ctr"/>
                      <a:r>
                        <a:rPr lang="en-US" altLang="zh-CN" sz="1600" b="1" dirty="0">
                          <a:latin typeface="Calibri" panose="020F0502020204030204" pitchFamily="34" charset="0"/>
                          <a:cs typeface="Calibri" panose="020F0502020204030204" pitchFamily="34" charset="0"/>
                        </a:rPr>
                        <a:t>(Doppler Frequency Spectrum)</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altLang="zh-CN" dirty="0">
                          <a:latin typeface="Calibri" panose="020F0502020204030204" pitchFamily="34" charset="0"/>
                          <a:cs typeface="Calibri" panose="020F0502020204030204" pitchFamily="34" charset="0"/>
                        </a:rPr>
                        <a:t>Sample</a:t>
                      </a:r>
                    </a:p>
                    <a:p>
                      <a:pPr algn="ctr"/>
                      <a:r>
                        <a:rPr lang="en-US" altLang="zh-CN" dirty="0">
                          <a:latin typeface="Calibri" panose="020F0502020204030204" pitchFamily="34" charset="0"/>
                          <a:cs typeface="Calibri" panose="020F0502020204030204" pitchFamily="34" charset="0"/>
                        </a:rPr>
                        <a:t>①</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endParaRPr lang="zh-CN" alt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altLang="zh-CN" dirty="0"/>
                        <a:t> </a:t>
                      </a:r>
                      <a:endParaRPr lang="zh-CN" alt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89C9A"/>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endParaRPr lang="zh-CN" alt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endParaRPr lang="zh-CN" alt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endParaRPr lang="zh-CN" alt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1"/>
                  </a:ext>
                </a:extLst>
              </a:tr>
              <a:tr h="1093218">
                <a:tc vMerge="1">
                  <a:txBody>
                    <a:bodyPr/>
                    <a:lstStyle/>
                    <a:p>
                      <a:endParaRPr lang="zh-CN"/>
                    </a:p>
                  </a:txBody>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altLang="zh-CN" dirty="0">
                          <a:latin typeface="Calibri" panose="020F0502020204030204" pitchFamily="34" charset="0"/>
                          <a:cs typeface="Calibri" panose="020F0502020204030204" pitchFamily="34" charset="0"/>
                        </a:rPr>
                        <a:t>Sample</a:t>
                      </a:r>
                    </a:p>
                    <a:p>
                      <a:pPr algn="ctr"/>
                      <a:r>
                        <a:rPr lang="en-US" altLang="zh-CN" dirty="0">
                          <a:latin typeface="Calibri" panose="020F0502020204030204" pitchFamily="34" charset="0"/>
                          <a:cs typeface="Calibri" panose="020F0502020204030204" pitchFamily="34" charset="0"/>
                        </a:rPr>
                        <a:t>②</a:t>
                      </a:r>
                      <a:endParaRPr lang="zh-CN" altLang="en-US"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altLang="zh-CN" dirty="0"/>
                        <a:t> </a:t>
                      </a: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CE9E4"/>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2"/>
                  </a:ext>
                </a:extLst>
              </a:tr>
              <a:tr h="1093218">
                <a:tc rowSpan="2">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altLang="zh-CN" sz="2000" b="1" dirty="0">
                          <a:latin typeface="Calibri" panose="020F0502020204030204" pitchFamily="34" charset="0"/>
                          <a:cs typeface="Calibri" panose="020F0502020204030204" pitchFamily="34" charset="0"/>
                        </a:rPr>
                        <a:t>FMCW</a:t>
                      </a:r>
                    </a:p>
                    <a:p>
                      <a:pPr algn="ctr"/>
                      <a:r>
                        <a:rPr lang="en-US" altLang="zh-CN" sz="1600" b="1" dirty="0">
                          <a:latin typeface="Calibri" panose="020F0502020204030204" pitchFamily="34" charset="0"/>
                          <a:cs typeface="Calibri" panose="020F0502020204030204" pitchFamily="34" charset="0"/>
                        </a:rPr>
                        <a:t>(Range-Velocity Doppler)</a:t>
                      </a:r>
                      <a:endParaRPr lang="zh-CN" altLang="en-US" sz="1600" b="1" dirty="0">
                        <a:latin typeface="Calibri" panose="020F0502020204030204" pitchFamily="34" charset="0"/>
                        <a:cs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altLang="zh-CN" dirty="0">
                          <a:latin typeface="Calibri" panose="020F0502020204030204" pitchFamily="34" charset="0"/>
                          <a:cs typeface="Calibri" panose="020F0502020204030204" pitchFamily="34" charset="0"/>
                        </a:rPr>
                        <a:t>Sample</a:t>
                      </a:r>
                    </a:p>
                    <a:p>
                      <a:pPr algn="ctr"/>
                      <a:r>
                        <a:rPr lang="en-US" altLang="zh-CN" dirty="0">
                          <a:latin typeface="Calibri" panose="020F0502020204030204" pitchFamily="34" charset="0"/>
                          <a:cs typeface="Calibri" panose="020F0502020204030204" pitchFamily="34" charset="0"/>
                        </a:rPr>
                        <a:t>①</a:t>
                      </a:r>
                      <a:endParaRPr lang="zh-CN" altLang="en-US"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endParaRPr lang="zh-CN" altLang="en-US"/>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altLang="zh-CN" dirty="0"/>
                        <a:t> </a:t>
                      </a: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89C9A"/>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3"/>
                  </a:ext>
                </a:extLst>
              </a:tr>
              <a:tr h="1093218">
                <a:tc vMerge="1">
                  <a:txBody>
                    <a:bodyPr/>
                    <a:lstStyle/>
                    <a:p>
                      <a:endParaRPr lang="zh-CN"/>
                    </a:p>
                  </a:txBody>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altLang="zh-CN" dirty="0">
                          <a:latin typeface="Calibri" panose="020F0502020204030204" pitchFamily="34" charset="0"/>
                          <a:cs typeface="Calibri" panose="020F0502020204030204" pitchFamily="34" charset="0"/>
                        </a:rPr>
                        <a:t>Sample</a:t>
                      </a: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latin typeface="Calibri" panose="020F0502020204030204" pitchFamily="34" charset="0"/>
                          <a:cs typeface="Calibri" panose="020F0502020204030204" pitchFamily="34" charset="0"/>
                        </a:rPr>
                        <a:t>②</a:t>
                      </a:r>
                      <a:endParaRPr lang="zh-CN" altLang="en-US"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r>
                        <a:rPr lang="en-US" altLang="zh-CN" dirty="0"/>
                        <a:t> </a:t>
                      </a: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CE9E4"/>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endParaRPr lang="zh-CN" altLang="en-US"/>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等线"/>
                        </a:defRPr>
                      </a:lvl1pPr>
                      <a:lvl2pPr marL="457200" algn="l" defTabSz="914400" rtl="0" eaLnBrk="1" latinLnBrk="0" hangingPunct="1">
                        <a:defRPr sz="1800" kern="1200">
                          <a:solidFill>
                            <a:schemeClr val="dk1"/>
                          </a:solidFill>
                          <a:latin typeface="等线"/>
                        </a:defRPr>
                      </a:lvl2pPr>
                      <a:lvl3pPr marL="914400" algn="l" defTabSz="914400" rtl="0" eaLnBrk="1" latinLnBrk="0" hangingPunct="1">
                        <a:defRPr sz="1800" kern="1200">
                          <a:solidFill>
                            <a:schemeClr val="dk1"/>
                          </a:solidFill>
                          <a:latin typeface="等线"/>
                        </a:defRPr>
                      </a:lvl3pPr>
                      <a:lvl4pPr marL="1371600" algn="l" defTabSz="914400" rtl="0" eaLnBrk="1" latinLnBrk="0" hangingPunct="1">
                        <a:defRPr sz="1800" kern="1200">
                          <a:solidFill>
                            <a:schemeClr val="dk1"/>
                          </a:solidFill>
                          <a:latin typeface="等线"/>
                        </a:defRPr>
                      </a:lvl4pPr>
                      <a:lvl5pPr marL="1828800" algn="l" defTabSz="914400" rtl="0" eaLnBrk="1" latinLnBrk="0" hangingPunct="1">
                        <a:defRPr sz="1800" kern="1200">
                          <a:solidFill>
                            <a:schemeClr val="dk1"/>
                          </a:solidFill>
                          <a:latin typeface="等线"/>
                        </a:defRPr>
                      </a:lvl5pPr>
                      <a:lvl6pPr marL="2286000" algn="l" defTabSz="914400" rtl="0" eaLnBrk="1" latinLnBrk="0" hangingPunct="1">
                        <a:defRPr sz="1800" kern="1200">
                          <a:solidFill>
                            <a:schemeClr val="dk1"/>
                          </a:solidFill>
                          <a:latin typeface="等线"/>
                        </a:defRPr>
                      </a:lvl6pPr>
                      <a:lvl7pPr marL="2743200" algn="l" defTabSz="914400" rtl="0" eaLnBrk="1" latinLnBrk="0" hangingPunct="1">
                        <a:defRPr sz="1800" kern="1200">
                          <a:solidFill>
                            <a:schemeClr val="dk1"/>
                          </a:solidFill>
                          <a:latin typeface="等线"/>
                        </a:defRPr>
                      </a:lvl7pPr>
                      <a:lvl8pPr marL="3200400" algn="l" defTabSz="914400" rtl="0" eaLnBrk="1" latinLnBrk="0" hangingPunct="1">
                        <a:defRPr sz="1800" kern="1200">
                          <a:solidFill>
                            <a:schemeClr val="dk1"/>
                          </a:solidFill>
                          <a:latin typeface="等线"/>
                        </a:defRPr>
                      </a:lvl8pPr>
                      <a:lvl9pPr marL="3657600" algn="l" defTabSz="914400" rtl="0" eaLnBrk="1" latinLnBrk="0" hangingPunct="1">
                        <a:defRPr sz="1800" kern="1200">
                          <a:solidFill>
                            <a:schemeClr val="dk1"/>
                          </a:solidFill>
                          <a:latin typeface="等线"/>
                        </a:defRPr>
                      </a:lvl9pPr>
                    </a:lstStyle>
                    <a:p>
                      <a:pPr algn="ctr"/>
                      <a:endParaRPr lang="zh-CN"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4"/>
                  </a:ext>
                </a:extLst>
              </a:tr>
            </a:tbl>
          </a:graphicData>
        </a:graphic>
      </p:graphicFrame>
      <p:pic>
        <p:nvPicPr>
          <p:cNvPr id="5" name="图片 4" descr="图片包含 形状&#10;&#10;描述已自动生成">
            <a:extLst>
              <a:ext uri="{FF2B5EF4-FFF2-40B4-BE49-F238E27FC236}">
                <a16:creationId xmlns:a16="http://schemas.microsoft.com/office/drawing/2014/main" id="{1AB2038E-CA78-A7E1-53F6-AC1E961194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5640" y="2047805"/>
            <a:ext cx="8334975" cy="4422414"/>
          </a:xfrm>
          <a:prstGeom prst="rect">
            <a:avLst/>
          </a:prstGeom>
        </p:spPr>
      </p:pic>
    </p:spTree>
    <p:extLst>
      <p:ext uri="{BB962C8B-B14F-4D97-AF65-F5344CB8AC3E}">
        <p14:creationId xmlns:p14="http://schemas.microsoft.com/office/powerpoint/2010/main" val="3154661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0400" y="245501"/>
            <a:ext cx="10871200" cy="1020762"/>
          </a:xfrm>
        </p:spPr>
        <p:txBody>
          <a:bodyPr/>
          <a:lstStyle/>
          <a:p>
            <a:r>
              <a:rPr lang="en-US" altLang="zh-CN" dirty="0"/>
              <a:t>Case Study: Sensing data augmentation</a:t>
            </a:r>
            <a:endParaRPr lang="zh-CN" altLang="en-US" dirty="0"/>
          </a:p>
        </p:txBody>
      </p:sp>
      <p:sp>
        <p:nvSpPr>
          <p:cNvPr id="4" name="灯片编号占位符 3"/>
          <p:cNvSpPr>
            <a:spLocks noGrp="1"/>
          </p:cNvSpPr>
          <p:nvPr>
            <p:ph type="sldNum" sz="quarter" idx="12"/>
          </p:nvPr>
        </p:nvSpPr>
        <p:spPr/>
        <p:txBody>
          <a:bodyPr/>
          <a:lstStyle/>
          <a:p>
            <a:pPr fontAlgn="base">
              <a:spcBef>
                <a:spcPct val="0"/>
              </a:spcBef>
              <a:spcAft>
                <a:spcPct val="0"/>
              </a:spcAft>
            </a:pPr>
            <a:fld id="{87AB51E9-348C-4DC8-84CE-839F8B9DCC07}" type="slidenum">
              <a:rPr lang="en-US" altLang="zh-CN">
                <a:solidFill>
                  <a:srgbClr val="000000"/>
                </a:solidFill>
                <a:latin typeface="Arial" charset="0"/>
              </a:rPr>
              <a:pPr fontAlgn="base">
                <a:spcBef>
                  <a:spcPct val="0"/>
                </a:spcBef>
                <a:spcAft>
                  <a:spcPct val="0"/>
                </a:spcAft>
              </a:pPr>
              <a:t>14</a:t>
            </a:fld>
            <a:endParaRPr lang="en-US" altLang="zh-CN" dirty="0">
              <a:solidFill>
                <a:srgbClr val="000000"/>
              </a:solidFill>
              <a:latin typeface="Arial" charset="0"/>
            </a:endParaRPr>
          </a:p>
        </p:txBody>
      </p:sp>
      <p:sp>
        <p:nvSpPr>
          <p:cNvPr id="8" name="文本框 7">
            <a:extLst>
              <a:ext uri="{FF2B5EF4-FFF2-40B4-BE49-F238E27FC236}">
                <a16:creationId xmlns:a16="http://schemas.microsoft.com/office/drawing/2014/main" id="{595E28BB-8634-4BFE-9D5D-E09B5A70B3B2}"/>
              </a:ext>
            </a:extLst>
          </p:cNvPr>
          <p:cNvSpPr txBox="1"/>
          <p:nvPr/>
        </p:nvSpPr>
        <p:spPr>
          <a:xfrm>
            <a:off x="2008215" y="6212051"/>
            <a:ext cx="2975495" cy="338554"/>
          </a:xfrm>
          <a:prstGeom prst="rect">
            <a:avLst/>
          </a:prstGeom>
          <a:noFill/>
        </p:spPr>
        <p:txBody>
          <a:bodyPr wrap="none" rtlCol="0">
            <a:spAutoFit/>
          </a:bodyPr>
          <a:lstStyle/>
          <a:p>
            <a:pPr algn="ctr" fontAlgn="base">
              <a:spcBef>
                <a:spcPct val="0"/>
              </a:spcBef>
              <a:spcAft>
                <a:spcPct val="0"/>
              </a:spcAft>
            </a:pPr>
            <a:r>
              <a:rPr lang="en-US" altLang="zh-CN" sz="1600" b="1" dirty="0">
                <a:latin typeface="Century Gothic" panose="020B0502020202020204" pitchFamily="34" charset="0"/>
              </a:rPr>
              <a:t>Cross-domain Performance</a:t>
            </a:r>
          </a:p>
        </p:txBody>
      </p:sp>
      <p:sp>
        <p:nvSpPr>
          <p:cNvPr id="9" name="文本框 8">
            <a:extLst>
              <a:ext uri="{FF2B5EF4-FFF2-40B4-BE49-F238E27FC236}">
                <a16:creationId xmlns:a16="http://schemas.microsoft.com/office/drawing/2014/main" id="{023CABA5-D844-4A77-AF02-F7299D285C45}"/>
              </a:ext>
            </a:extLst>
          </p:cNvPr>
          <p:cNvSpPr txBox="1"/>
          <p:nvPr/>
        </p:nvSpPr>
        <p:spPr>
          <a:xfrm>
            <a:off x="7854821" y="6212051"/>
            <a:ext cx="2561920" cy="338554"/>
          </a:xfrm>
          <a:prstGeom prst="rect">
            <a:avLst/>
          </a:prstGeom>
          <a:noFill/>
        </p:spPr>
        <p:txBody>
          <a:bodyPr wrap="none" rtlCol="0">
            <a:spAutoFit/>
          </a:bodyPr>
          <a:lstStyle/>
          <a:p>
            <a:pPr algn="ctr" fontAlgn="base">
              <a:spcBef>
                <a:spcPct val="0"/>
              </a:spcBef>
              <a:spcAft>
                <a:spcPct val="0"/>
              </a:spcAft>
            </a:pPr>
            <a:r>
              <a:rPr lang="en-US" altLang="zh-CN" sz="1600" b="1" dirty="0">
                <a:latin typeface="Century Gothic" panose="020B0502020202020204" pitchFamily="34" charset="0"/>
              </a:rPr>
              <a:t>In-domain Performance</a:t>
            </a:r>
          </a:p>
        </p:txBody>
      </p:sp>
      <p:sp>
        <p:nvSpPr>
          <p:cNvPr id="15" name="文本框 14">
            <a:extLst>
              <a:ext uri="{FF2B5EF4-FFF2-40B4-BE49-F238E27FC236}">
                <a16:creationId xmlns:a16="http://schemas.microsoft.com/office/drawing/2014/main" id="{9AD351B2-0645-59A6-276F-42E167F67ECF}"/>
              </a:ext>
            </a:extLst>
          </p:cNvPr>
          <p:cNvSpPr txBox="1"/>
          <p:nvPr/>
        </p:nvSpPr>
        <p:spPr>
          <a:xfrm>
            <a:off x="479376" y="1488180"/>
            <a:ext cx="11089232" cy="1880451"/>
          </a:xfrm>
          <a:prstGeom prst="rect">
            <a:avLst/>
          </a:prstGeom>
          <a:noFill/>
        </p:spPr>
        <p:txBody>
          <a:bodyPr wrap="square" rtlCol="0">
            <a:spAutoFit/>
          </a:bodyPr>
          <a:lstStyle/>
          <a:p>
            <a:pPr marL="0" lvl="1">
              <a:lnSpc>
                <a:spcPct val="150000"/>
              </a:lnSpc>
            </a:pPr>
            <a:r>
              <a:rPr lang="en-US" altLang="zh-CN" sz="2000" dirty="0">
                <a:latin typeface="Century Gothic" panose="020B0502020202020204" pitchFamily="34" charset="0"/>
              </a:rPr>
              <a:t>Mixing synthesized wireless data with the original training set to jointly train Wi-Fi gesture recognition models results in performance improvements:</a:t>
            </a:r>
          </a:p>
          <a:p>
            <a:pPr marL="342900" lvl="1" indent="-342900">
              <a:lnSpc>
                <a:spcPct val="150000"/>
              </a:lnSpc>
              <a:buFont typeface="Arial" panose="020B0604020202020204" pitchFamily="34" charset="0"/>
              <a:buChar char="•"/>
            </a:pPr>
            <a:r>
              <a:rPr lang="en-US" altLang="zh-CN" sz="2000" dirty="0">
                <a:latin typeface="Century Gothic" panose="020B0502020202020204" pitchFamily="34" charset="0"/>
              </a:rPr>
              <a:t>In cross-domain scenarios, </a:t>
            </a:r>
            <a:r>
              <a:rPr lang="en-US" altLang="zh-CN" sz="2000" dirty="0" err="1">
                <a:latin typeface="Century Gothic" panose="020B0502020202020204" pitchFamily="34" charset="0"/>
              </a:rPr>
              <a:t>Widar</a:t>
            </a:r>
            <a:r>
              <a:rPr lang="en-US" altLang="zh-CN" sz="2000" dirty="0">
                <a:latin typeface="Century Gothic" panose="020B0502020202020204" pitchFamily="34" charset="0"/>
              </a:rPr>
              <a:t> and EI saw increases of 4.7% and 11.5%, respectively;</a:t>
            </a:r>
          </a:p>
          <a:p>
            <a:pPr marL="342900" lvl="1" indent="-342900">
              <a:lnSpc>
                <a:spcPct val="150000"/>
              </a:lnSpc>
              <a:buFont typeface="Arial" panose="020B0604020202020204" pitchFamily="34" charset="0"/>
              <a:buChar char="•"/>
            </a:pPr>
            <a:r>
              <a:rPr lang="en-US" altLang="zh-CN" sz="2000" dirty="0">
                <a:latin typeface="Century Gothic" panose="020B0502020202020204" pitchFamily="34" charset="0"/>
              </a:rPr>
              <a:t>In in-domain situations, </a:t>
            </a:r>
            <a:r>
              <a:rPr lang="en-US" altLang="zh-CN" sz="2000" dirty="0" err="1">
                <a:latin typeface="Century Gothic" panose="020B0502020202020204" pitchFamily="34" charset="0"/>
              </a:rPr>
              <a:t>Widar</a:t>
            </a:r>
            <a:r>
              <a:rPr lang="en-US" altLang="zh-CN" sz="2000" dirty="0">
                <a:latin typeface="Century Gothic" panose="020B0502020202020204" pitchFamily="34" charset="0"/>
              </a:rPr>
              <a:t> and EI experienced gains of 1.8% and 7.5%, respectively;</a:t>
            </a:r>
          </a:p>
        </p:txBody>
      </p:sp>
      <p:pic>
        <p:nvPicPr>
          <p:cNvPr id="16" name="图片 15">
            <a:extLst>
              <a:ext uri="{FF2B5EF4-FFF2-40B4-BE49-F238E27FC236}">
                <a16:creationId xmlns:a16="http://schemas.microsoft.com/office/drawing/2014/main" id="{7779BFF8-9632-9FA2-11EA-2C9CC3866382}"/>
              </a:ext>
            </a:extLst>
          </p:cNvPr>
          <p:cNvPicPr>
            <a:picLocks noChangeAspect="1"/>
          </p:cNvPicPr>
          <p:nvPr/>
        </p:nvPicPr>
        <p:blipFill>
          <a:blip r:embed="rId3"/>
          <a:stretch>
            <a:fillRect/>
          </a:stretch>
        </p:blipFill>
        <p:spPr>
          <a:xfrm>
            <a:off x="1301212" y="3501008"/>
            <a:ext cx="4389500" cy="2743438"/>
          </a:xfrm>
          <a:prstGeom prst="rect">
            <a:avLst/>
          </a:prstGeom>
        </p:spPr>
      </p:pic>
      <p:pic>
        <p:nvPicPr>
          <p:cNvPr id="17" name="图片 16">
            <a:extLst>
              <a:ext uri="{FF2B5EF4-FFF2-40B4-BE49-F238E27FC236}">
                <a16:creationId xmlns:a16="http://schemas.microsoft.com/office/drawing/2014/main" id="{A8CE1909-FDB8-460F-A533-BDA625D76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7441" y="3516167"/>
            <a:ext cx="4389119" cy="2743200"/>
          </a:xfrm>
          <a:prstGeom prst="rect">
            <a:avLst/>
          </a:prstGeom>
        </p:spPr>
      </p:pic>
    </p:spTree>
    <p:extLst>
      <p:ext uri="{BB962C8B-B14F-4D97-AF65-F5344CB8AC3E}">
        <p14:creationId xmlns:p14="http://schemas.microsoft.com/office/powerpoint/2010/main" val="1635850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0400" y="245501"/>
            <a:ext cx="10871200" cy="1020762"/>
          </a:xfrm>
        </p:spPr>
        <p:txBody>
          <a:bodyPr/>
          <a:lstStyle/>
          <a:p>
            <a:r>
              <a:rPr lang="en-US" altLang="zh-CN" dirty="0"/>
              <a:t>Case Study: FDD Channel Prediction</a:t>
            </a:r>
            <a:endParaRPr lang="zh-CN" altLang="en-US" dirty="0"/>
          </a:p>
        </p:txBody>
      </p:sp>
      <p:sp>
        <p:nvSpPr>
          <p:cNvPr id="4" name="灯片编号占位符 3"/>
          <p:cNvSpPr>
            <a:spLocks noGrp="1"/>
          </p:cNvSpPr>
          <p:nvPr>
            <p:ph type="sldNum" sz="quarter" idx="12"/>
          </p:nvPr>
        </p:nvSpPr>
        <p:spPr/>
        <p:txBody>
          <a:bodyPr/>
          <a:lstStyle/>
          <a:p>
            <a:pPr fontAlgn="base">
              <a:spcBef>
                <a:spcPct val="0"/>
              </a:spcBef>
              <a:spcAft>
                <a:spcPct val="0"/>
              </a:spcAft>
            </a:pPr>
            <a:fld id="{87AB51E9-348C-4DC8-84CE-839F8B9DCC07}" type="slidenum">
              <a:rPr lang="en-US" altLang="zh-CN">
                <a:solidFill>
                  <a:srgbClr val="000000"/>
                </a:solidFill>
                <a:latin typeface="Arial" charset="0"/>
              </a:rPr>
              <a:pPr fontAlgn="base">
                <a:spcBef>
                  <a:spcPct val="0"/>
                </a:spcBef>
                <a:spcAft>
                  <a:spcPct val="0"/>
                </a:spcAft>
              </a:pPr>
              <a:t>15</a:t>
            </a:fld>
            <a:endParaRPr lang="en-US" altLang="zh-CN" dirty="0">
              <a:solidFill>
                <a:srgbClr val="000000"/>
              </a:solidFill>
              <a:latin typeface="Arial" charset="0"/>
            </a:endParaRPr>
          </a:p>
        </p:txBody>
      </p:sp>
      <p:sp>
        <p:nvSpPr>
          <p:cNvPr id="8" name="文本框 7">
            <a:extLst>
              <a:ext uri="{FF2B5EF4-FFF2-40B4-BE49-F238E27FC236}">
                <a16:creationId xmlns:a16="http://schemas.microsoft.com/office/drawing/2014/main" id="{595E28BB-8634-4BFE-9D5D-E09B5A70B3B2}"/>
              </a:ext>
            </a:extLst>
          </p:cNvPr>
          <p:cNvSpPr txBox="1"/>
          <p:nvPr/>
        </p:nvSpPr>
        <p:spPr>
          <a:xfrm>
            <a:off x="1631504" y="6212051"/>
            <a:ext cx="3728906" cy="338554"/>
          </a:xfrm>
          <a:prstGeom prst="rect">
            <a:avLst/>
          </a:prstGeom>
          <a:noFill/>
        </p:spPr>
        <p:txBody>
          <a:bodyPr wrap="none" rtlCol="0">
            <a:spAutoFit/>
          </a:bodyPr>
          <a:lstStyle/>
          <a:p>
            <a:pPr algn="ctr" fontAlgn="base">
              <a:spcBef>
                <a:spcPct val="0"/>
              </a:spcBef>
              <a:spcAft>
                <a:spcPct val="0"/>
              </a:spcAft>
            </a:pPr>
            <a:r>
              <a:rPr lang="en-US" altLang="zh-CN" sz="1600" b="1" dirty="0">
                <a:latin typeface="Century Gothic" panose="020B0502020202020204" pitchFamily="34" charset="0"/>
              </a:rPr>
              <a:t>Predicted CSI amplitude and phase</a:t>
            </a:r>
          </a:p>
        </p:txBody>
      </p:sp>
      <p:sp>
        <p:nvSpPr>
          <p:cNvPr id="9" name="文本框 8">
            <a:extLst>
              <a:ext uri="{FF2B5EF4-FFF2-40B4-BE49-F238E27FC236}">
                <a16:creationId xmlns:a16="http://schemas.microsoft.com/office/drawing/2014/main" id="{023CABA5-D844-4A77-AF02-F7299D285C45}"/>
              </a:ext>
            </a:extLst>
          </p:cNvPr>
          <p:cNvSpPr txBox="1"/>
          <p:nvPr/>
        </p:nvSpPr>
        <p:spPr>
          <a:xfrm>
            <a:off x="8184232" y="6212051"/>
            <a:ext cx="1903085" cy="338554"/>
          </a:xfrm>
          <a:prstGeom prst="rect">
            <a:avLst/>
          </a:prstGeom>
          <a:noFill/>
        </p:spPr>
        <p:txBody>
          <a:bodyPr wrap="none" rtlCol="0">
            <a:spAutoFit/>
          </a:bodyPr>
          <a:lstStyle/>
          <a:p>
            <a:pPr algn="ctr" fontAlgn="base">
              <a:spcBef>
                <a:spcPct val="0"/>
              </a:spcBef>
              <a:spcAft>
                <a:spcPct val="0"/>
              </a:spcAft>
            </a:pPr>
            <a:r>
              <a:rPr lang="en-US" altLang="zh-CN" sz="1600" b="1" dirty="0">
                <a:latin typeface="Century Gothic" panose="020B0502020202020204" pitchFamily="34" charset="0"/>
              </a:rPr>
              <a:t>SNR Performance</a:t>
            </a:r>
          </a:p>
        </p:txBody>
      </p:sp>
      <p:pic>
        <p:nvPicPr>
          <p:cNvPr id="3" name="图片 2">
            <a:extLst>
              <a:ext uri="{FF2B5EF4-FFF2-40B4-BE49-F238E27FC236}">
                <a16:creationId xmlns:a16="http://schemas.microsoft.com/office/drawing/2014/main" id="{E4AF7C57-D98B-F9FD-6844-BAA44181B7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479" y="3311232"/>
            <a:ext cx="3901441" cy="2926080"/>
          </a:xfrm>
          <a:prstGeom prst="rect">
            <a:avLst/>
          </a:prstGeom>
        </p:spPr>
      </p:pic>
      <p:pic>
        <p:nvPicPr>
          <p:cNvPr id="14" name="图片 13">
            <a:extLst>
              <a:ext uri="{FF2B5EF4-FFF2-40B4-BE49-F238E27FC236}">
                <a16:creationId xmlns:a16="http://schemas.microsoft.com/office/drawing/2014/main" id="{5030F39D-68F3-951C-DBDF-5633E7E00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8088" y="3311232"/>
            <a:ext cx="3901440" cy="2926080"/>
          </a:xfrm>
          <a:prstGeom prst="rect">
            <a:avLst/>
          </a:prstGeom>
        </p:spPr>
      </p:pic>
      <p:sp>
        <p:nvSpPr>
          <p:cNvPr id="15" name="文本框 14">
            <a:extLst>
              <a:ext uri="{FF2B5EF4-FFF2-40B4-BE49-F238E27FC236}">
                <a16:creationId xmlns:a16="http://schemas.microsoft.com/office/drawing/2014/main" id="{9AD351B2-0645-59A6-276F-42E167F67ECF}"/>
              </a:ext>
            </a:extLst>
          </p:cNvPr>
          <p:cNvSpPr txBox="1"/>
          <p:nvPr/>
        </p:nvSpPr>
        <p:spPr>
          <a:xfrm>
            <a:off x="551384" y="1488180"/>
            <a:ext cx="10871200" cy="1418786"/>
          </a:xfrm>
          <a:prstGeom prst="rect">
            <a:avLst/>
          </a:prstGeom>
          <a:noFill/>
        </p:spPr>
        <p:txBody>
          <a:bodyPr wrap="square" rtlCol="0">
            <a:spAutoFit/>
          </a:bodyPr>
          <a:lstStyle/>
          <a:p>
            <a:pPr marL="0" lvl="1">
              <a:lnSpc>
                <a:spcPct val="150000"/>
              </a:lnSpc>
            </a:pPr>
            <a:r>
              <a:rPr lang="en-US" altLang="zh-CN" sz="2000" dirty="0">
                <a:latin typeface="Century Gothic" panose="020B0502020202020204" pitchFamily="34" charset="0"/>
              </a:rPr>
              <a:t>Taking channel </a:t>
            </a:r>
            <a:r>
              <a:rPr lang="en-US" altLang="zh-CN" sz="2000" b="1" dirty="0">
                <a:latin typeface="Century Gothic" panose="020B0502020202020204" pitchFamily="34" charset="0"/>
              </a:rPr>
              <a:t>uplink CSI </a:t>
            </a:r>
            <a:r>
              <a:rPr lang="en-US" altLang="zh-CN" sz="2000" dirty="0">
                <a:latin typeface="Century Gothic" panose="020B0502020202020204" pitchFamily="34" charset="0"/>
              </a:rPr>
              <a:t>as a condition, RF-Diffusion can generate the </a:t>
            </a:r>
            <a:r>
              <a:rPr lang="en-US" altLang="zh-CN" sz="2000" b="1" dirty="0">
                <a:latin typeface="Century Gothic" panose="020B0502020202020204" pitchFamily="34" charset="0"/>
              </a:rPr>
              <a:t>downlink CSI</a:t>
            </a:r>
            <a:r>
              <a:rPr lang="en-US" altLang="zh-CN" sz="2000" dirty="0">
                <a:latin typeface="Century Gothic" panose="020B0502020202020204" pitchFamily="34" charset="0"/>
              </a:rPr>
              <a:t>:</a:t>
            </a:r>
          </a:p>
          <a:p>
            <a:pPr marL="342900" lvl="1" indent="-342900">
              <a:lnSpc>
                <a:spcPct val="150000"/>
              </a:lnSpc>
              <a:buFont typeface="Arial" panose="020B0604020202020204" pitchFamily="34" charset="0"/>
              <a:buChar char="•"/>
            </a:pPr>
            <a:r>
              <a:rPr lang="en-US" altLang="zh-CN" sz="2000" dirty="0">
                <a:latin typeface="Century Gothic" panose="020B0502020202020204" pitchFamily="34" charset="0"/>
              </a:rPr>
              <a:t>Compared to the SOTAs, RF-Diffusion achieved over 5.9 dB performance gain;</a:t>
            </a:r>
          </a:p>
          <a:p>
            <a:pPr marL="342900" lvl="1" indent="-342900">
              <a:lnSpc>
                <a:spcPct val="150000"/>
              </a:lnSpc>
              <a:buFont typeface="Arial" panose="020B0604020202020204" pitchFamily="34" charset="0"/>
              <a:buChar char="•"/>
            </a:pPr>
            <a:r>
              <a:rPr lang="en-US" altLang="zh-CN" sz="2000" dirty="0">
                <a:latin typeface="Century Gothic" panose="020B0502020202020204" pitchFamily="34" charset="0"/>
              </a:rPr>
              <a:t>The MSE of channel estimation has been reduced by about 70%;</a:t>
            </a:r>
          </a:p>
        </p:txBody>
      </p:sp>
    </p:spTree>
    <p:extLst>
      <p:ext uri="{BB962C8B-B14F-4D97-AF65-F5344CB8AC3E}">
        <p14:creationId xmlns:p14="http://schemas.microsoft.com/office/powerpoint/2010/main" val="1950847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EAAAA2B-6EC1-A658-A247-84D5FD67B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152" y="878647"/>
            <a:ext cx="4703843" cy="2667851"/>
          </a:xfrm>
          <a:prstGeom prst="rect">
            <a:avLst/>
          </a:prstGeom>
        </p:spPr>
      </p:pic>
      <p:sp>
        <p:nvSpPr>
          <p:cNvPr id="2" name="标题 1"/>
          <p:cNvSpPr>
            <a:spLocks noGrp="1"/>
          </p:cNvSpPr>
          <p:nvPr>
            <p:ph type="title"/>
          </p:nvPr>
        </p:nvSpPr>
        <p:spPr>
          <a:xfrm>
            <a:off x="660400" y="245501"/>
            <a:ext cx="10871200" cy="1020762"/>
          </a:xfrm>
        </p:spPr>
        <p:txBody>
          <a:bodyPr/>
          <a:lstStyle/>
          <a:p>
            <a:r>
              <a:rPr lang="en-US" altLang="zh-CN" dirty="0"/>
              <a:t>Future Work</a:t>
            </a:r>
            <a:endParaRPr lang="zh-CN" altLang="en-US" dirty="0"/>
          </a:p>
        </p:txBody>
      </p:sp>
      <p:sp>
        <p:nvSpPr>
          <p:cNvPr id="4" name="灯片编号占位符 3"/>
          <p:cNvSpPr>
            <a:spLocks noGrp="1"/>
          </p:cNvSpPr>
          <p:nvPr>
            <p:ph type="sldNum" sz="quarter" idx="12"/>
          </p:nvPr>
        </p:nvSpPr>
        <p:spPr/>
        <p:txBody>
          <a:bodyPr/>
          <a:lstStyle/>
          <a:p>
            <a:pPr fontAlgn="base">
              <a:spcBef>
                <a:spcPct val="0"/>
              </a:spcBef>
              <a:spcAft>
                <a:spcPct val="0"/>
              </a:spcAft>
            </a:pPr>
            <a:fld id="{87AB51E9-348C-4DC8-84CE-839F8B9DCC07}" type="slidenum">
              <a:rPr lang="en-US" altLang="zh-CN">
                <a:solidFill>
                  <a:srgbClr val="000000"/>
                </a:solidFill>
                <a:latin typeface="Arial" charset="0"/>
              </a:rPr>
              <a:pPr fontAlgn="base">
                <a:spcBef>
                  <a:spcPct val="0"/>
                </a:spcBef>
                <a:spcAft>
                  <a:spcPct val="0"/>
                </a:spcAft>
              </a:pPr>
              <a:t>16</a:t>
            </a:fld>
            <a:endParaRPr lang="en-US" altLang="zh-CN" dirty="0">
              <a:solidFill>
                <a:srgbClr val="000000"/>
              </a:solidFill>
              <a:latin typeface="Arial" charset="0"/>
            </a:endParaRPr>
          </a:p>
        </p:txBody>
      </p:sp>
      <p:sp>
        <p:nvSpPr>
          <p:cNvPr id="14" name="文本框 13">
            <a:extLst>
              <a:ext uri="{FF2B5EF4-FFF2-40B4-BE49-F238E27FC236}">
                <a16:creationId xmlns:a16="http://schemas.microsoft.com/office/drawing/2014/main" id="{422092DD-0A8F-4247-BF98-5E3182D2B62D}"/>
              </a:ext>
            </a:extLst>
          </p:cNvPr>
          <p:cNvSpPr txBox="1"/>
          <p:nvPr/>
        </p:nvSpPr>
        <p:spPr>
          <a:xfrm>
            <a:off x="551384" y="1488180"/>
            <a:ext cx="7560840" cy="4767395"/>
          </a:xfrm>
          <a:prstGeom prst="rect">
            <a:avLst/>
          </a:prstGeom>
          <a:noFill/>
        </p:spPr>
        <p:txBody>
          <a:bodyPr wrap="square" rtlCol="0">
            <a:spAutoFit/>
          </a:bodyPr>
          <a:lstStyle/>
          <a:p>
            <a:pPr marL="0" lvl="1">
              <a:lnSpc>
                <a:spcPct val="130000"/>
              </a:lnSpc>
              <a:spcBef>
                <a:spcPts val="600"/>
              </a:spcBef>
            </a:pPr>
            <a:r>
              <a:rPr lang="en-US" altLang="zh-CN" sz="2400" dirty="0">
                <a:latin typeface="Century Gothic" panose="020B0502020202020204" pitchFamily="34" charset="0"/>
              </a:rPr>
              <a:t>RF-Diffusion benefits future wireless researches:</a:t>
            </a:r>
          </a:p>
          <a:p>
            <a:pPr marL="0" lvl="1">
              <a:lnSpc>
                <a:spcPct val="130000"/>
              </a:lnSpc>
              <a:spcBef>
                <a:spcPts val="600"/>
              </a:spcBef>
            </a:pPr>
            <a:r>
              <a:rPr lang="en-US" altLang="zh-CN" sz="2400" b="1" dirty="0">
                <a:latin typeface="Century Gothic" panose="020B0502020202020204" pitchFamily="34" charset="0"/>
              </a:rPr>
              <a:t>New paradigm for wireless</a:t>
            </a:r>
            <a:r>
              <a:rPr lang="en-US" altLang="zh-CN" sz="2400" b="1" dirty="0">
                <a:solidFill>
                  <a:srgbClr val="C00000"/>
                </a:solidFill>
                <a:latin typeface="Century Gothic" panose="020B0502020202020204" pitchFamily="34" charset="0"/>
              </a:rPr>
              <a:t> sensing</a:t>
            </a:r>
            <a:r>
              <a:rPr lang="zh-CN" altLang="en-US" sz="2400" b="1" dirty="0">
                <a:latin typeface="Century Gothic" panose="020B0502020202020204" pitchFamily="34" charset="0"/>
              </a:rPr>
              <a:t>：</a:t>
            </a:r>
            <a:endParaRPr lang="en-US" altLang="zh-CN" sz="2400" b="1" dirty="0">
              <a:latin typeface="Century Gothic" panose="020B0502020202020204" pitchFamily="34" charset="0"/>
            </a:endParaRPr>
          </a:p>
          <a:p>
            <a:pPr marL="342900" lvl="1" indent="-342900">
              <a:lnSpc>
                <a:spcPct val="130000"/>
              </a:lnSpc>
              <a:buFont typeface="Arial" panose="020B0604020202020204" pitchFamily="34" charset="0"/>
              <a:buChar char="•"/>
            </a:pPr>
            <a:r>
              <a:rPr lang="en-US" altLang="zh-CN" sz="2000" dirty="0">
                <a:latin typeface="Century Gothic" panose="020B0502020202020204" pitchFamily="34" charset="0"/>
              </a:rPr>
              <a:t>Data augmentation for localization and sensing.</a:t>
            </a:r>
          </a:p>
          <a:p>
            <a:pPr marL="342900" lvl="1" indent="-342900">
              <a:lnSpc>
                <a:spcPct val="130000"/>
              </a:lnSpc>
              <a:buFont typeface="Arial" panose="020B0604020202020204" pitchFamily="34" charset="0"/>
              <a:buChar char="•"/>
            </a:pPr>
            <a:r>
              <a:rPr lang="en-US" altLang="zh-CN" sz="2000" dirty="0">
                <a:latin typeface="Century Gothic" panose="020B0502020202020204" pitchFamily="34" charset="0"/>
              </a:rPr>
              <a:t>Generative approach for regression: </a:t>
            </a:r>
          </a:p>
          <a:p>
            <a:pPr marL="800100" lvl="2" indent="-342900">
              <a:lnSpc>
                <a:spcPct val="130000"/>
              </a:lnSpc>
              <a:buFont typeface="Arial" panose="020B0604020202020204" pitchFamily="34" charset="0"/>
              <a:buChar char="•"/>
            </a:pPr>
            <a:r>
              <a:rPr lang="en-US" altLang="zh-CN" sz="2000" dirty="0" err="1">
                <a:latin typeface="Century Gothic" panose="020B0502020202020204" pitchFamily="34" charset="0"/>
              </a:rPr>
              <a:t>AirECG</a:t>
            </a:r>
            <a:r>
              <a:rPr lang="en-US" altLang="zh-CN" sz="2000" dirty="0">
                <a:latin typeface="Century Gothic" panose="020B0502020202020204" pitchFamily="34" charset="0"/>
              </a:rPr>
              <a:t>:</a:t>
            </a:r>
            <a:r>
              <a:rPr lang="zh-CN" altLang="en-US" sz="2000" dirty="0">
                <a:latin typeface="Century Gothic" panose="020B0502020202020204" pitchFamily="34" charset="0"/>
              </a:rPr>
              <a:t> </a:t>
            </a:r>
            <a:r>
              <a:rPr lang="en-US" altLang="zh-CN" sz="2000" dirty="0">
                <a:latin typeface="Century Gothic" panose="020B0502020202020204" pitchFamily="34" charset="0"/>
              </a:rPr>
              <a:t>From </a:t>
            </a:r>
            <a:r>
              <a:rPr lang="en-US" altLang="zh-CN" sz="2000" dirty="0" err="1">
                <a:latin typeface="Century Gothic" panose="020B0502020202020204" pitchFamily="34" charset="0"/>
              </a:rPr>
              <a:t>mmWave</a:t>
            </a:r>
            <a:r>
              <a:rPr lang="en-US" altLang="zh-CN" sz="2000" dirty="0">
                <a:latin typeface="Century Gothic" panose="020B0502020202020204" pitchFamily="34" charset="0"/>
              </a:rPr>
              <a:t> to ECG;</a:t>
            </a:r>
          </a:p>
          <a:p>
            <a:pPr marL="800100" lvl="2" indent="-342900">
              <a:lnSpc>
                <a:spcPct val="130000"/>
              </a:lnSpc>
              <a:buFont typeface="Arial" panose="020B0604020202020204" pitchFamily="34" charset="0"/>
              <a:buChar char="•"/>
            </a:pPr>
            <a:r>
              <a:rPr lang="en-US" altLang="zh-CN" sz="2000" dirty="0" err="1">
                <a:latin typeface="Century Gothic" panose="020B0502020202020204" pitchFamily="34" charset="0"/>
              </a:rPr>
              <a:t>AnoSense</a:t>
            </a:r>
            <a:r>
              <a:rPr lang="en-US" altLang="zh-CN" sz="2000" dirty="0">
                <a:latin typeface="Century Gothic" panose="020B0502020202020204" pitchFamily="34" charset="0"/>
              </a:rPr>
              <a:t>: Anomaly activity detection;</a:t>
            </a:r>
          </a:p>
          <a:p>
            <a:pPr marL="0" lvl="1">
              <a:lnSpc>
                <a:spcPct val="130000"/>
              </a:lnSpc>
            </a:pPr>
            <a:r>
              <a:rPr lang="en-US" altLang="zh-CN" sz="2400" b="1" dirty="0">
                <a:latin typeface="Century Gothic" panose="020B0502020202020204" pitchFamily="34" charset="0"/>
              </a:rPr>
              <a:t>Improve wireless </a:t>
            </a:r>
            <a:r>
              <a:rPr lang="en-US" altLang="zh-CN" sz="2400" b="1" dirty="0">
                <a:solidFill>
                  <a:srgbClr val="C00000"/>
                </a:solidFill>
                <a:latin typeface="Century Gothic" panose="020B0502020202020204" pitchFamily="34" charset="0"/>
              </a:rPr>
              <a:t>communication</a:t>
            </a:r>
            <a:r>
              <a:rPr lang="en-US" altLang="zh-CN" sz="2400" b="1" dirty="0">
                <a:latin typeface="Century Gothic" panose="020B0502020202020204" pitchFamily="34" charset="0"/>
              </a:rPr>
              <a:t> systems:</a:t>
            </a:r>
          </a:p>
          <a:p>
            <a:pPr marL="342900" lvl="1" indent="-342900">
              <a:lnSpc>
                <a:spcPct val="130000"/>
              </a:lnSpc>
              <a:buFont typeface="Arial" panose="020B0604020202020204" pitchFamily="34" charset="0"/>
              <a:buChar char="•"/>
            </a:pPr>
            <a:r>
              <a:rPr lang="en-US" altLang="zh-CN" sz="2000" dirty="0">
                <a:latin typeface="Century Gothic" panose="020B0502020202020204" pitchFamily="34" charset="0"/>
              </a:rPr>
              <a:t>Channel prediction with CSI feedback;</a:t>
            </a:r>
          </a:p>
          <a:p>
            <a:pPr marL="342900" lvl="1" indent="-342900">
              <a:lnSpc>
                <a:spcPct val="130000"/>
              </a:lnSpc>
              <a:buFont typeface="Arial" panose="020B0604020202020204" pitchFamily="34" charset="0"/>
              <a:buChar char="•"/>
            </a:pPr>
            <a:r>
              <a:rPr lang="en-US" altLang="zh-CN" sz="2000" dirty="0">
                <a:latin typeface="Century Gothic" panose="020B0502020202020204" pitchFamily="34" charset="0"/>
              </a:rPr>
              <a:t>Wireless signal denoise;</a:t>
            </a:r>
          </a:p>
          <a:p>
            <a:pPr marL="342900" lvl="1" indent="-342900">
              <a:lnSpc>
                <a:spcPct val="130000"/>
              </a:lnSpc>
              <a:buFont typeface="Arial" panose="020B0604020202020204" pitchFamily="34" charset="0"/>
              <a:buChar char="•"/>
            </a:pPr>
            <a:r>
              <a:rPr lang="en-US" altLang="zh-CN" sz="2000" dirty="0">
                <a:latin typeface="Century Gothic" panose="020B0502020202020204" pitchFamily="34" charset="0"/>
              </a:rPr>
              <a:t>Beamform generation;</a:t>
            </a:r>
          </a:p>
          <a:p>
            <a:pPr marL="342900" lvl="1" indent="-342900">
              <a:lnSpc>
                <a:spcPct val="130000"/>
              </a:lnSpc>
              <a:buFont typeface="Arial" panose="020B0604020202020204" pitchFamily="34" charset="0"/>
              <a:buChar char="•"/>
            </a:pPr>
            <a:r>
              <a:rPr lang="en-US" altLang="zh-CN" sz="2000" dirty="0">
                <a:latin typeface="Century Gothic" panose="020B0502020202020204" pitchFamily="34" charset="0"/>
              </a:rPr>
              <a:t>Inference mitigation;</a:t>
            </a:r>
          </a:p>
        </p:txBody>
      </p:sp>
      <p:sp>
        <p:nvSpPr>
          <p:cNvPr id="17" name="文本框 16">
            <a:extLst>
              <a:ext uri="{FF2B5EF4-FFF2-40B4-BE49-F238E27FC236}">
                <a16:creationId xmlns:a16="http://schemas.microsoft.com/office/drawing/2014/main" id="{0176ED3D-E749-42A2-AA39-815D8C10DCD0}"/>
              </a:ext>
            </a:extLst>
          </p:cNvPr>
          <p:cNvSpPr txBox="1"/>
          <p:nvPr/>
        </p:nvSpPr>
        <p:spPr>
          <a:xfrm>
            <a:off x="7896200" y="6219436"/>
            <a:ext cx="3134192" cy="369332"/>
          </a:xfrm>
          <a:prstGeom prst="rect">
            <a:avLst/>
          </a:prstGeom>
          <a:noFill/>
        </p:spPr>
        <p:txBody>
          <a:bodyPr wrap="none" rtlCol="0">
            <a:spAutoFit/>
          </a:bodyPr>
          <a:lstStyle/>
          <a:p>
            <a:pPr algn="ctr"/>
            <a:r>
              <a:rPr lang="en-US" altLang="zh-CN" b="1" dirty="0">
                <a:solidFill>
                  <a:srgbClr val="0070C0"/>
                </a:solidFill>
                <a:latin typeface="Century Gothic" panose="020B0502020202020204" pitchFamily="34" charset="0"/>
              </a:rPr>
              <a:t>Diffusion for signal denoise</a:t>
            </a:r>
          </a:p>
        </p:txBody>
      </p:sp>
      <p:sp>
        <p:nvSpPr>
          <p:cNvPr id="25" name="文本框 24">
            <a:extLst>
              <a:ext uri="{FF2B5EF4-FFF2-40B4-BE49-F238E27FC236}">
                <a16:creationId xmlns:a16="http://schemas.microsoft.com/office/drawing/2014/main" id="{DDE6A282-9269-4C65-BB6D-845C50DDE1AA}"/>
              </a:ext>
            </a:extLst>
          </p:cNvPr>
          <p:cNvSpPr txBox="1"/>
          <p:nvPr/>
        </p:nvSpPr>
        <p:spPr>
          <a:xfrm>
            <a:off x="7622203" y="3608048"/>
            <a:ext cx="4387740" cy="369332"/>
          </a:xfrm>
          <a:prstGeom prst="rect">
            <a:avLst/>
          </a:prstGeom>
          <a:noFill/>
        </p:spPr>
        <p:txBody>
          <a:bodyPr wrap="none" rtlCol="0">
            <a:spAutoFit/>
          </a:bodyPr>
          <a:lstStyle/>
          <a:p>
            <a:pPr algn="ctr"/>
            <a:r>
              <a:rPr lang="en-US" altLang="zh-CN" b="1" dirty="0">
                <a:solidFill>
                  <a:srgbClr val="0070C0"/>
                </a:solidFill>
                <a:latin typeface="Century Gothic" panose="020B0502020202020204" pitchFamily="34" charset="0"/>
              </a:rPr>
              <a:t>Imputation-based anomaly detection</a:t>
            </a:r>
          </a:p>
        </p:txBody>
      </p:sp>
      <p:pic>
        <p:nvPicPr>
          <p:cNvPr id="16" name="图片 15">
            <a:extLst>
              <a:ext uri="{FF2B5EF4-FFF2-40B4-BE49-F238E27FC236}">
                <a16:creationId xmlns:a16="http://schemas.microsoft.com/office/drawing/2014/main" id="{0A7B02C1-428C-81E2-FC24-E33B220EDAC0}"/>
              </a:ext>
            </a:extLst>
          </p:cNvPr>
          <p:cNvPicPr>
            <a:picLocks noChangeAspect="1"/>
          </p:cNvPicPr>
          <p:nvPr/>
        </p:nvPicPr>
        <p:blipFill>
          <a:blip r:embed="rId4"/>
          <a:stretch>
            <a:fillRect/>
          </a:stretch>
        </p:blipFill>
        <p:spPr>
          <a:xfrm>
            <a:off x="6768752" y="4293096"/>
            <a:ext cx="5423248" cy="2012197"/>
          </a:xfrm>
          <a:prstGeom prst="rect">
            <a:avLst/>
          </a:prstGeom>
        </p:spPr>
      </p:pic>
    </p:spTree>
    <p:extLst>
      <p:ext uri="{BB962C8B-B14F-4D97-AF65-F5344CB8AC3E}">
        <p14:creationId xmlns:p14="http://schemas.microsoft.com/office/powerpoint/2010/main" val="2591197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0400" y="245501"/>
            <a:ext cx="10871200" cy="1020762"/>
          </a:xfrm>
        </p:spPr>
        <p:txBody>
          <a:bodyPr/>
          <a:lstStyle/>
          <a:p>
            <a:r>
              <a:rPr lang="en-US" altLang="zh-CN" dirty="0"/>
              <a:t>Takeaways</a:t>
            </a:r>
            <a:endParaRPr lang="zh-CN" altLang="en-US" dirty="0"/>
          </a:p>
        </p:txBody>
      </p:sp>
      <p:sp>
        <p:nvSpPr>
          <p:cNvPr id="4" name="灯片编号占位符 3"/>
          <p:cNvSpPr>
            <a:spLocks noGrp="1"/>
          </p:cNvSpPr>
          <p:nvPr>
            <p:ph type="sldNum" sz="quarter" idx="12"/>
          </p:nvPr>
        </p:nvSpPr>
        <p:spPr/>
        <p:txBody>
          <a:bodyPr/>
          <a:lstStyle/>
          <a:p>
            <a:pPr fontAlgn="base">
              <a:spcBef>
                <a:spcPct val="0"/>
              </a:spcBef>
              <a:spcAft>
                <a:spcPct val="0"/>
              </a:spcAft>
            </a:pPr>
            <a:fld id="{87AB51E9-348C-4DC8-84CE-839F8B9DCC07}" type="slidenum">
              <a:rPr lang="en-US" altLang="zh-CN">
                <a:solidFill>
                  <a:srgbClr val="000000"/>
                </a:solidFill>
                <a:latin typeface="Arial" charset="0"/>
              </a:rPr>
              <a:pPr fontAlgn="base">
                <a:spcBef>
                  <a:spcPct val="0"/>
                </a:spcBef>
                <a:spcAft>
                  <a:spcPct val="0"/>
                </a:spcAft>
              </a:pPr>
              <a:t>17</a:t>
            </a:fld>
            <a:endParaRPr lang="en-US" altLang="zh-CN" dirty="0">
              <a:solidFill>
                <a:srgbClr val="000000"/>
              </a:solidFill>
              <a:latin typeface="Arial" charset="0"/>
            </a:endParaRPr>
          </a:p>
        </p:txBody>
      </p:sp>
      <p:sp>
        <p:nvSpPr>
          <p:cNvPr id="5" name="内容占位符 2">
            <a:extLst>
              <a:ext uri="{FF2B5EF4-FFF2-40B4-BE49-F238E27FC236}">
                <a16:creationId xmlns:a16="http://schemas.microsoft.com/office/drawing/2014/main" id="{4CFBB891-D598-4F54-9AC5-3879FF84AAE6}"/>
              </a:ext>
            </a:extLst>
          </p:cNvPr>
          <p:cNvSpPr>
            <a:spLocks noGrp="1"/>
          </p:cNvSpPr>
          <p:nvPr>
            <p:ph idx="1"/>
          </p:nvPr>
        </p:nvSpPr>
        <p:spPr>
          <a:xfrm>
            <a:off x="923425" y="1340767"/>
            <a:ext cx="10345149" cy="4320481"/>
          </a:xfrm>
        </p:spPr>
        <p:txBody>
          <a:bodyPr/>
          <a:lstStyle/>
          <a:p>
            <a:r>
              <a:rPr lang="en-US" altLang="zh-CN" sz="2400" b="1" dirty="0"/>
              <a:t>We propose </a:t>
            </a:r>
            <a:r>
              <a:rPr lang="en-US" altLang="zh-CN" sz="2400" b="1" dirty="0">
                <a:solidFill>
                  <a:srgbClr val="C00000"/>
                </a:solidFill>
              </a:rPr>
              <a:t>RF-Diffusion</a:t>
            </a:r>
            <a:r>
              <a:rPr lang="en-US" altLang="zh-CN" sz="2400" dirty="0"/>
              <a:t>: </a:t>
            </a:r>
          </a:p>
          <a:p>
            <a:pPr marL="742950" lvl="2" indent="-342900">
              <a:lnSpc>
                <a:spcPct val="130000"/>
              </a:lnSpc>
              <a:spcBef>
                <a:spcPct val="0"/>
              </a:spcBef>
              <a:buFont typeface="Arial" panose="020B0604020202020204" pitchFamily="34" charset="0"/>
              <a:buChar char="•"/>
            </a:pPr>
            <a:r>
              <a:rPr lang="en-US" altLang="zh-CN" sz="2000" kern="1200" dirty="0">
                <a:latin typeface="Century Gothic" panose="020B0502020202020204" pitchFamily="34" charset="0"/>
                <a:ea typeface="+mn-ea"/>
                <a:cs typeface="+mn-cs"/>
              </a:rPr>
              <a:t>The first generative diffusion model tailored for RF signals.</a:t>
            </a:r>
          </a:p>
          <a:p>
            <a:pPr marL="742950" lvl="2" indent="-342900">
              <a:lnSpc>
                <a:spcPct val="130000"/>
              </a:lnSpc>
              <a:spcBef>
                <a:spcPct val="0"/>
              </a:spcBef>
              <a:buFont typeface="Arial" panose="020B0604020202020204" pitchFamily="34" charset="0"/>
              <a:buChar char="•"/>
            </a:pPr>
            <a:r>
              <a:rPr lang="en-US" altLang="zh-CN" sz="2000" kern="1200" dirty="0">
                <a:latin typeface="Century Gothic" panose="020B0502020202020204" pitchFamily="34" charset="0"/>
                <a:ea typeface="+mn-ea"/>
                <a:cs typeface="+mn-cs"/>
              </a:rPr>
              <a:t>Can be applied to different types of </a:t>
            </a:r>
            <a:r>
              <a:rPr lang="en-US" altLang="zh-CN" sz="2000" b="1" kern="1200" dirty="0">
                <a:solidFill>
                  <a:srgbClr val="0CA1C9"/>
                </a:solidFill>
                <a:latin typeface="Century Gothic" panose="020B0502020202020204" pitchFamily="34" charset="0"/>
                <a:ea typeface="+mn-ea"/>
                <a:cs typeface="+mn-cs"/>
              </a:rPr>
              <a:t>RF signal </a:t>
            </a:r>
            <a:r>
              <a:rPr lang="en-US" altLang="zh-CN" sz="2000" kern="1200" dirty="0">
                <a:latin typeface="Century Gothic" panose="020B0502020202020204" pitchFamily="34" charset="0"/>
                <a:ea typeface="+mn-ea"/>
                <a:cs typeface="+mn-cs"/>
              </a:rPr>
              <a:t>and </a:t>
            </a:r>
            <a:r>
              <a:rPr lang="en-US" altLang="zh-CN" sz="2000" b="1" kern="1200" dirty="0">
                <a:solidFill>
                  <a:srgbClr val="0CA1C9"/>
                </a:solidFill>
                <a:latin typeface="Century Gothic" panose="020B0502020202020204" pitchFamily="34" charset="0"/>
                <a:ea typeface="+mn-ea"/>
                <a:cs typeface="+mn-cs"/>
              </a:rPr>
              <a:t>wireless tasks</a:t>
            </a:r>
            <a:r>
              <a:rPr lang="en-US" altLang="zh-CN" sz="2000" kern="1200" dirty="0">
                <a:latin typeface="Century Gothic" panose="020B0502020202020204" pitchFamily="34" charset="0"/>
                <a:ea typeface="+mn-ea"/>
                <a:cs typeface="+mn-cs"/>
              </a:rPr>
              <a:t>.</a:t>
            </a:r>
          </a:p>
          <a:p>
            <a:r>
              <a:rPr lang="en-US" altLang="zh-CN" b="1" dirty="0"/>
              <a:t>From the </a:t>
            </a:r>
            <a:r>
              <a:rPr lang="en-US" altLang="zh-CN" b="1" dirty="0">
                <a:solidFill>
                  <a:srgbClr val="C00000"/>
                </a:solidFill>
              </a:rPr>
              <a:t>theoretical </a:t>
            </a:r>
            <a:r>
              <a:rPr lang="en-US" altLang="zh-CN" b="1" dirty="0"/>
              <a:t>perspective:</a:t>
            </a:r>
          </a:p>
          <a:p>
            <a:pPr marL="742950" lvl="2" indent="-342900">
              <a:lnSpc>
                <a:spcPct val="130000"/>
              </a:lnSpc>
              <a:spcBef>
                <a:spcPct val="0"/>
              </a:spcBef>
              <a:buFont typeface="Arial" panose="020B0604020202020204" pitchFamily="34" charset="0"/>
              <a:buChar char="•"/>
            </a:pPr>
            <a:r>
              <a:rPr lang="en-US" altLang="zh-CN" sz="2000" dirty="0"/>
              <a:t>Propose the </a:t>
            </a:r>
            <a:r>
              <a:rPr lang="en-US" altLang="zh-CN" sz="2000" b="1" dirty="0">
                <a:solidFill>
                  <a:srgbClr val="0CA1C9"/>
                </a:solidFill>
              </a:rPr>
              <a:t>Time-Frequency Diffusion Theory</a:t>
            </a:r>
            <a:r>
              <a:rPr lang="en-US" altLang="zh-CN" sz="2000" dirty="0"/>
              <a:t>.</a:t>
            </a:r>
          </a:p>
          <a:p>
            <a:pPr marL="742950" lvl="2" indent="-342900">
              <a:lnSpc>
                <a:spcPct val="130000"/>
              </a:lnSpc>
              <a:spcBef>
                <a:spcPct val="0"/>
              </a:spcBef>
              <a:buFont typeface="Arial" panose="020B0604020202020204" pitchFamily="34" charset="0"/>
              <a:buChar char="•"/>
            </a:pPr>
            <a:r>
              <a:rPr lang="en-US" altLang="zh-CN" sz="2000" dirty="0"/>
              <a:t>Evolution beyond traditional denoising-based diffusion model (DDPM).</a:t>
            </a:r>
          </a:p>
          <a:p>
            <a:r>
              <a:rPr lang="en-US" altLang="zh-CN" sz="2400" b="1" dirty="0"/>
              <a:t>From the </a:t>
            </a:r>
            <a:r>
              <a:rPr lang="en-US" altLang="zh-CN" sz="2400" b="1" dirty="0">
                <a:solidFill>
                  <a:srgbClr val="C00000"/>
                </a:solidFill>
              </a:rPr>
              <a:t>implementation</a:t>
            </a:r>
            <a:r>
              <a:rPr lang="en-US" altLang="zh-CN" sz="2400" b="1" dirty="0"/>
              <a:t> perspective:</a:t>
            </a:r>
          </a:p>
          <a:p>
            <a:pPr marL="742950" lvl="2" indent="-342900">
              <a:lnSpc>
                <a:spcPct val="130000"/>
              </a:lnSpc>
              <a:spcBef>
                <a:spcPct val="0"/>
              </a:spcBef>
              <a:buFont typeface="Arial" panose="020B0604020202020204" pitchFamily="34" charset="0"/>
              <a:buChar char="•"/>
            </a:pPr>
            <a:r>
              <a:rPr lang="en-US" altLang="zh-CN" sz="2000" dirty="0"/>
              <a:t>Propose the </a:t>
            </a:r>
            <a:r>
              <a:rPr lang="en-US" altLang="zh-CN" sz="2000" b="1" dirty="0">
                <a:solidFill>
                  <a:srgbClr val="0CA1C9"/>
                </a:solidFill>
              </a:rPr>
              <a:t>Hierarchical Diffusion Transformer</a:t>
            </a:r>
            <a:r>
              <a:rPr lang="en-US" altLang="zh-CN" sz="2000" dirty="0"/>
              <a:t>.</a:t>
            </a:r>
          </a:p>
          <a:p>
            <a:pPr marL="742950" lvl="2" indent="-342900">
              <a:lnSpc>
                <a:spcPct val="130000"/>
              </a:lnSpc>
              <a:spcBef>
                <a:spcPct val="0"/>
              </a:spcBef>
              <a:buFont typeface="Arial" panose="020B0604020202020204" pitchFamily="34" charset="0"/>
              <a:buChar char="•"/>
            </a:pPr>
            <a:r>
              <a:rPr lang="en-US" altLang="zh-CN" sz="2000" dirty="0"/>
              <a:t>Introduce many </a:t>
            </a:r>
            <a:r>
              <a:rPr lang="en-US" altLang="zh-CN" sz="2000" b="1" dirty="0">
                <a:solidFill>
                  <a:srgbClr val="0CA1C9"/>
                </a:solidFill>
              </a:rPr>
              <a:t>complex-valued NN modules</a:t>
            </a:r>
            <a:r>
              <a:rPr lang="en-US" altLang="zh-CN" sz="2000" dirty="0"/>
              <a:t>.</a:t>
            </a:r>
            <a:endParaRPr lang="en-US" altLang="zh-CN" dirty="0"/>
          </a:p>
          <a:p>
            <a:r>
              <a:rPr lang="en-US" altLang="zh-CN" sz="2400" b="1" dirty="0"/>
              <a:t>Our implementation is </a:t>
            </a:r>
            <a:r>
              <a:rPr lang="en-US" altLang="zh-CN" sz="2400" b="1" dirty="0">
                <a:solidFill>
                  <a:srgbClr val="C00000"/>
                </a:solidFill>
              </a:rPr>
              <a:t>open-sourced</a:t>
            </a:r>
            <a:r>
              <a:rPr lang="en-US" altLang="zh-CN" sz="2400" b="1" dirty="0"/>
              <a:t> on GitHub.</a:t>
            </a:r>
            <a:endParaRPr lang="en-US" altLang="zh-CN" b="1" dirty="0"/>
          </a:p>
        </p:txBody>
      </p:sp>
      <p:pic>
        <p:nvPicPr>
          <p:cNvPr id="3" name="图片 2">
            <a:extLst>
              <a:ext uri="{FF2B5EF4-FFF2-40B4-BE49-F238E27FC236}">
                <a16:creationId xmlns:a16="http://schemas.microsoft.com/office/drawing/2014/main" id="{9A4ED466-9C63-40DE-0F11-7D329D8B6642}"/>
              </a:ext>
            </a:extLst>
          </p:cNvPr>
          <p:cNvPicPr>
            <a:picLocks noChangeAspect="1"/>
          </p:cNvPicPr>
          <p:nvPr/>
        </p:nvPicPr>
        <p:blipFill>
          <a:blip r:embed="rId3"/>
          <a:stretch>
            <a:fillRect/>
          </a:stretch>
        </p:blipFill>
        <p:spPr>
          <a:xfrm>
            <a:off x="8806249" y="3887148"/>
            <a:ext cx="2725351" cy="2725351"/>
          </a:xfrm>
          <a:prstGeom prst="rect">
            <a:avLst/>
          </a:prstGeom>
        </p:spPr>
      </p:pic>
    </p:spTree>
    <p:extLst>
      <p:ext uri="{BB962C8B-B14F-4D97-AF65-F5344CB8AC3E}">
        <p14:creationId xmlns:p14="http://schemas.microsoft.com/office/powerpoint/2010/main" val="2124168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87AB51E9-348C-4DC8-84CE-839F8B9DCC07}" type="slidenum">
              <a:rPr lang="en-US" altLang="zh-CN" smtClean="0"/>
              <a:pPr/>
              <a:t>18</a:t>
            </a:fld>
            <a:endParaRPr lang="en-US" altLang="zh-CN"/>
          </a:p>
        </p:txBody>
      </p:sp>
      <p:sp>
        <p:nvSpPr>
          <p:cNvPr id="6" name="Rectangle 3"/>
          <p:cNvSpPr txBox="1">
            <a:spLocks noChangeArrowheads="1"/>
          </p:cNvSpPr>
          <p:nvPr/>
        </p:nvSpPr>
        <p:spPr bwMode="auto">
          <a:xfrm>
            <a:off x="1572017" y="5517232"/>
            <a:ext cx="9144000" cy="87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rgbClr val="FF6600"/>
                </a:solidFill>
                <a:latin typeface="+mn-lt"/>
              </a:defRPr>
            </a:lvl6pPr>
            <a:lvl7pPr marL="2971800" indent="-228600" algn="l" rtl="0" eaLnBrk="1" fontAlgn="base" hangingPunct="1">
              <a:spcBef>
                <a:spcPct val="20000"/>
              </a:spcBef>
              <a:spcAft>
                <a:spcPct val="0"/>
              </a:spcAft>
              <a:buChar char="»"/>
              <a:defRPr sz="1600">
                <a:solidFill>
                  <a:srgbClr val="FF6600"/>
                </a:solidFill>
                <a:latin typeface="+mn-lt"/>
              </a:defRPr>
            </a:lvl7pPr>
            <a:lvl8pPr marL="3429000" indent="-228600" algn="l" rtl="0" eaLnBrk="1" fontAlgn="base" hangingPunct="1">
              <a:spcBef>
                <a:spcPct val="20000"/>
              </a:spcBef>
              <a:spcAft>
                <a:spcPct val="0"/>
              </a:spcAft>
              <a:buChar char="»"/>
              <a:defRPr sz="1600">
                <a:solidFill>
                  <a:srgbClr val="FF6600"/>
                </a:solidFill>
                <a:latin typeface="+mn-lt"/>
              </a:defRPr>
            </a:lvl8pPr>
            <a:lvl9pPr marL="3886200" indent="-228600" algn="l" rtl="0" eaLnBrk="1" fontAlgn="base" hangingPunct="1">
              <a:spcBef>
                <a:spcPct val="20000"/>
              </a:spcBef>
              <a:spcAft>
                <a:spcPct val="0"/>
              </a:spcAft>
              <a:buChar char="»"/>
              <a:defRPr sz="1600">
                <a:solidFill>
                  <a:srgbClr val="FF6600"/>
                </a:solidFill>
                <a:latin typeface="+mn-lt"/>
              </a:defRPr>
            </a:lvl9pPr>
          </a:lstStyle>
          <a:p>
            <a:pPr algn="ctr"/>
            <a:r>
              <a:rPr lang="en-US" altLang="zh-CN" sz="2800" b="1" kern="0" dirty="0">
                <a:ea typeface="宋体" charset="-122"/>
                <a:cs typeface="Arial" panose="020B0604020202020204" pitchFamily="34" charset="0"/>
              </a:rPr>
              <a:t>Guoxuan Chi</a:t>
            </a:r>
          </a:p>
          <a:p>
            <a:pPr algn="ctr"/>
            <a:r>
              <a:rPr lang="en-US" altLang="zh-CN" sz="2800" b="1" kern="0" dirty="0">
                <a:solidFill>
                  <a:srgbClr val="0070C0"/>
                </a:solidFill>
                <a:ea typeface="宋体" charset="-122"/>
                <a:cs typeface="Arial" panose="020B0604020202020204" pitchFamily="34" charset="0"/>
              </a:rPr>
              <a:t>Tsinghua University</a:t>
            </a:r>
          </a:p>
        </p:txBody>
      </p:sp>
      <p:pic>
        <p:nvPicPr>
          <p:cNvPr id="3" name="图片 2">
            <a:extLst>
              <a:ext uri="{FF2B5EF4-FFF2-40B4-BE49-F238E27FC236}">
                <a16:creationId xmlns:a16="http://schemas.microsoft.com/office/drawing/2014/main" id="{3F6F57C5-B88B-BDEA-6889-55FE2543C4C0}"/>
              </a:ext>
            </a:extLst>
          </p:cNvPr>
          <p:cNvPicPr>
            <a:picLocks noChangeAspect="1"/>
          </p:cNvPicPr>
          <p:nvPr/>
        </p:nvPicPr>
        <p:blipFill>
          <a:blip r:embed="rId3"/>
          <a:stretch>
            <a:fillRect/>
          </a:stretch>
        </p:blipFill>
        <p:spPr>
          <a:xfrm>
            <a:off x="9311996" y="28790"/>
            <a:ext cx="2844800" cy="2844800"/>
          </a:xfrm>
          <a:prstGeom prst="rect">
            <a:avLst/>
          </a:prstGeom>
        </p:spPr>
      </p:pic>
      <p:sp>
        <p:nvSpPr>
          <p:cNvPr id="2" name="矩形 1">
            <a:extLst>
              <a:ext uri="{FF2B5EF4-FFF2-40B4-BE49-F238E27FC236}">
                <a16:creationId xmlns:a16="http://schemas.microsoft.com/office/drawing/2014/main" id="{EDAB098C-933A-D33A-5BFB-1C2F846B5FDA}"/>
              </a:ext>
            </a:extLst>
          </p:cNvPr>
          <p:cNvSpPr/>
          <p:nvPr/>
        </p:nvSpPr>
        <p:spPr>
          <a:xfrm>
            <a:off x="4977744" y="4100879"/>
            <a:ext cx="2236511" cy="1200329"/>
          </a:xfrm>
          <a:prstGeom prst="rect">
            <a:avLst/>
          </a:prstGeom>
          <a:noFill/>
        </p:spPr>
        <p:txBody>
          <a:bodyPr wrap="none" lIns="91440" tIns="45720" rIns="91440" bIns="45720">
            <a:spAutoFit/>
          </a:bodyPr>
          <a:lstStyle/>
          <a:p>
            <a:pPr algn="ctr"/>
            <a:r>
              <a:rPr lang="en-US" altLang="zh-CN" sz="7200" b="1" dirty="0">
                <a:ln w="12700">
                  <a:solidFill>
                    <a:schemeClr val="tx1"/>
                  </a:solidFill>
                  <a:prstDash val="solid"/>
                </a:ln>
                <a:solidFill>
                  <a:srgbClr val="C00000"/>
                </a:solidFill>
              </a:rPr>
              <a:t>Q&amp;A</a:t>
            </a:r>
            <a:endParaRPr lang="zh-CN" altLang="en-US" sz="7200" b="1" dirty="0">
              <a:ln w="12700">
                <a:solidFill>
                  <a:schemeClr val="tx1"/>
                </a:solidFill>
                <a:prstDash val="solid"/>
              </a:ln>
              <a:solidFill>
                <a:srgbClr val="C00000"/>
              </a:solidFill>
            </a:endParaRPr>
          </a:p>
        </p:txBody>
      </p:sp>
      <p:pic>
        <p:nvPicPr>
          <p:cNvPr id="7" name="图片 6">
            <a:extLst>
              <a:ext uri="{FF2B5EF4-FFF2-40B4-BE49-F238E27FC236}">
                <a16:creationId xmlns:a16="http://schemas.microsoft.com/office/drawing/2014/main" id="{ED12DD46-56FB-BAF2-AA3D-B9EE663D16A9}"/>
              </a:ext>
            </a:extLst>
          </p:cNvPr>
          <p:cNvPicPr>
            <a:picLocks noChangeAspect="1"/>
          </p:cNvPicPr>
          <p:nvPr/>
        </p:nvPicPr>
        <p:blipFill>
          <a:blip r:embed="rId4"/>
          <a:stretch>
            <a:fillRect/>
          </a:stretch>
        </p:blipFill>
        <p:spPr>
          <a:xfrm>
            <a:off x="119336" y="136878"/>
            <a:ext cx="6522872" cy="1707945"/>
          </a:xfrm>
          <a:prstGeom prst="rect">
            <a:avLst/>
          </a:prstGeom>
        </p:spPr>
      </p:pic>
      <p:sp>
        <p:nvSpPr>
          <p:cNvPr id="16" name="文本框 15">
            <a:extLst>
              <a:ext uri="{FF2B5EF4-FFF2-40B4-BE49-F238E27FC236}">
                <a16:creationId xmlns:a16="http://schemas.microsoft.com/office/drawing/2014/main" id="{D1F3945B-1F43-DF04-A42D-18280DA08856}"/>
              </a:ext>
            </a:extLst>
          </p:cNvPr>
          <p:cNvSpPr txBox="1"/>
          <p:nvPr/>
        </p:nvSpPr>
        <p:spPr>
          <a:xfrm>
            <a:off x="551384" y="2660972"/>
            <a:ext cx="11089232" cy="1323439"/>
          </a:xfrm>
          <a:prstGeom prst="rect">
            <a:avLst/>
          </a:prstGeom>
          <a:noFill/>
        </p:spPr>
        <p:txBody>
          <a:bodyPr wrap="square">
            <a:spAutoFit/>
          </a:bodyPr>
          <a:lstStyle/>
          <a:p>
            <a:pPr algn="ctr"/>
            <a:r>
              <a:rPr kumimoji="0" lang="en-US" altLang="zh-CN" sz="4000" b="1" i="0" u="none" strike="noStrike" kern="0" cap="none" spc="0" normalizeH="0" baseline="0" noProof="0" dirty="0">
                <a:ln>
                  <a:noFill/>
                </a:ln>
                <a:solidFill>
                  <a:srgbClr val="000000"/>
                </a:solidFill>
                <a:effectLst/>
                <a:uLnTx/>
                <a:uFillTx/>
                <a:latin typeface="Century Gothic"/>
                <a:ea typeface="宋体" charset="-122"/>
                <a:cs typeface="+mj-cs"/>
              </a:rPr>
              <a:t>RF-Diffusion: Radio Signal Generation</a:t>
            </a:r>
            <a:br>
              <a:rPr kumimoji="0" lang="en-US" altLang="zh-CN" sz="4000" b="1" i="0" u="none" strike="noStrike" kern="0" cap="none" spc="0" normalizeH="0" baseline="0" noProof="0" dirty="0">
                <a:ln>
                  <a:noFill/>
                </a:ln>
                <a:solidFill>
                  <a:srgbClr val="000000"/>
                </a:solidFill>
                <a:effectLst/>
                <a:uLnTx/>
                <a:uFillTx/>
                <a:latin typeface="Century Gothic"/>
                <a:ea typeface="宋体" charset="-122"/>
                <a:cs typeface="+mj-cs"/>
              </a:rPr>
            </a:br>
            <a:r>
              <a:rPr kumimoji="0" lang="en-US" altLang="zh-CN" sz="4000" b="1" i="0" u="none" strike="noStrike" kern="0" cap="none" spc="0" normalizeH="0" baseline="0" noProof="0" dirty="0">
                <a:ln>
                  <a:noFill/>
                </a:ln>
                <a:solidFill>
                  <a:srgbClr val="000000"/>
                </a:solidFill>
                <a:effectLst/>
                <a:uLnTx/>
                <a:uFillTx/>
                <a:latin typeface="Century Gothic"/>
                <a:ea typeface="宋体" charset="-122"/>
                <a:cs typeface="+mj-cs"/>
              </a:rPr>
              <a:t>via Time-Frequency Diffusion</a:t>
            </a:r>
            <a:endParaRPr lang="zh-CN" altLang="en-US" sz="2000" dirty="0"/>
          </a:p>
        </p:txBody>
      </p:sp>
    </p:spTree>
    <p:extLst>
      <p:ext uri="{BB962C8B-B14F-4D97-AF65-F5344CB8AC3E}">
        <p14:creationId xmlns:p14="http://schemas.microsoft.com/office/powerpoint/2010/main" val="1485465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Background – AIGC Era</a:t>
            </a:r>
            <a:endParaRPr lang="zh-CN" altLang="en-US" dirty="0"/>
          </a:p>
        </p:txBody>
      </p:sp>
      <p:sp>
        <p:nvSpPr>
          <p:cNvPr id="4" name="灯片编号占位符 3"/>
          <p:cNvSpPr>
            <a:spLocks noGrp="1"/>
          </p:cNvSpPr>
          <p:nvPr>
            <p:ph type="sldNum" sz="quarter" idx="12"/>
          </p:nvPr>
        </p:nvSpPr>
        <p:spPr/>
        <p:txBody>
          <a:bodyPr/>
          <a:lstStyle/>
          <a:p>
            <a:pPr fontAlgn="base">
              <a:spcBef>
                <a:spcPct val="0"/>
              </a:spcBef>
              <a:spcAft>
                <a:spcPct val="0"/>
              </a:spcAft>
            </a:pPr>
            <a:fld id="{87AB51E9-348C-4DC8-84CE-839F8B9DCC07}" type="slidenum">
              <a:rPr lang="en-US" altLang="zh-CN">
                <a:solidFill>
                  <a:srgbClr val="000000"/>
                </a:solidFill>
                <a:latin typeface="Arial" charset="0"/>
              </a:rPr>
              <a:pPr fontAlgn="base">
                <a:spcBef>
                  <a:spcPct val="0"/>
                </a:spcBef>
                <a:spcAft>
                  <a:spcPct val="0"/>
                </a:spcAft>
              </a:pPr>
              <a:t>2</a:t>
            </a:fld>
            <a:endParaRPr lang="en-US" altLang="zh-CN">
              <a:solidFill>
                <a:srgbClr val="000000"/>
              </a:solidFill>
              <a:latin typeface="Arial" charset="0"/>
            </a:endParaRPr>
          </a:p>
        </p:txBody>
      </p:sp>
      <p:sp>
        <p:nvSpPr>
          <p:cNvPr id="3" name="文本框 2">
            <a:extLst>
              <a:ext uri="{FF2B5EF4-FFF2-40B4-BE49-F238E27FC236}">
                <a16:creationId xmlns:a16="http://schemas.microsoft.com/office/drawing/2014/main" id="{78484C9C-AE59-8170-4FF9-501A73660401}"/>
              </a:ext>
            </a:extLst>
          </p:cNvPr>
          <p:cNvSpPr txBox="1"/>
          <p:nvPr/>
        </p:nvSpPr>
        <p:spPr>
          <a:xfrm>
            <a:off x="656538" y="1621099"/>
            <a:ext cx="8230787" cy="3752117"/>
          </a:xfrm>
          <a:prstGeom prst="rect">
            <a:avLst/>
          </a:prstGeom>
          <a:noFill/>
        </p:spPr>
        <p:txBody>
          <a:bodyPr wrap="square" rtlCol="0">
            <a:spAutoFit/>
          </a:bodyPr>
          <a:lstStyle/>
          <a:p>
            <a:pPr marL="0" lvl="1">
              <a:lnSpc>
                <a:spcPct val="130000"/>
              </a:lnSpc>
            </a:pPr>
            <a:r>
              <a:rPr lang="en-US" altLang="zh-CN" sz="2400" dirty="0">
                <a:latin typeface="Century Gothic" panose="020B0502020202020204" pitchFamily="34" charset="0"/>
              </a:rPr>
              <a:t>The AIGC era has arrived, encompassing various modalities. </a:t>
            </a:r>
          </a:p>
          <a:p>
            <a:pPr marL="342900" lvl="1" indent="-342900">
              <a:lnSpc>
                <a:spcPct val="150000"/>
              </a:lnSpc>
              <a:buFont typeface="Arial" panose="020B0604020202020204" pitchFamily="34" charset="0"/>
              <a:buChar char="•"/>
            </a:pPr>
            <a:r>
              <a:rPr lang="en-US" altLang="zh-CN" sz="2400" b="1" dirty="0">
                <a:latin typeface="Century Gothic" panose="020B0502020202020204" pitchFamily="34" charset="0"/>
              </a:rPr>
              <a:t>Text: </a:t>
            </a:r>
            <a:r>
              <a:rPr lang="en-US" altLang="zh-CN" sz="2400" dirty="0">
                <a:latin typeface="Century Gothic" panose="020B0502020202020204" pitchFamily="34" charset="0"/>
              </a:rPr>
              <a:t>ChatGPT, </a:t>
            </a:r>
            <a:r>
              <a:rPr lang="en-US" altLang="zh-CN" sz="2400" dirty="0" err="1">
                <a:latin typeface="Century Gothic" panose="020B0502020202020204" pitchFamily="34" charset="0"/>
              </a:rPr>
              <a:t>LLaMA</a:t>
            </a:r>
            <a:r>
              <a:rPr lang="en-US" altLang="zh-CN" sz="2400" dirty="0">
                <a:latin typeface="Century Gothic" panose="020B0502020202020204" pitchFamily="34" charset="0"/>
              </a:rPr>
              <a:t>, </a:t>
            </a:r>
            <a:r>
              <a:rPr lang="en-US" altLang="zh-CN" sz="2400" dirty="0" err="1">
                <a:latin typeface="Century Gothic" panose="020B0502020202020204" pitchFamily="34" charset="0"/>
              </a:rPr>
              <a:t>ChatGLM</a:t>
            </a:r>
            <a:r>
              <a:rPr lang="en-US" altLang="zh-CN" sz="2400" dirty="0">
                <a:latin typeface="Century Gothic" panose="020B0502020202020204" pitchFamily="34" charset="0"/>
              </a:rPr>
              <a:t>, Claude, …</a:t>
            </a:r>
          </a:p>
          <a:p>
            <a:pPr marL="342900" lvl="1" indent="-342900">
              <a:lnSpc>
                <a:spcPct val="150000"/>
              </a:lnSpc>
              <a:buFont typeface="Arial" panose="020B0604020202020204" pitchFamily="34" charset="0"/>
              <a:buChar char="•"/>
            </a:pPr>
            <a:r>
              <a:rPr lang="en-US" altLang="zh-CN" sz="2400" b="1" dirty="0">
                <a:latin typeface="Century Gothic" panose="020B0502020202020204" pitchFamily="34" charset="0"/>
              </a:rPr>
              <a:t>Image: </a:t>
            </a:r>
            <a:r>
              <a:rPr lang="en-US" altLang="zh-CN" sz="2400" dirty="0">
                <a:latin typeface="Century Gothic" panose="020B0502020202020204" pitchFamily="34" charset="0"/>
              </a:rPr>
              <a:t>Stable Diffusion, DALL·E,  Midjourney, …</a:t>
            </a:r>
          </a:p>
          <a:p>
            <a:pPr marL="342900" lvl="1" indent="-342900">
              <a:lnSpc>
                <a:spcPct val="150000"/>
              </a:lnSpc>
              <a:buFont typeface="Arial" panose="020B0604020202020204" pitchFamily="34" charset="0"/>
              <a:buChar char="•"/>
            </a:pPr>
            <a:r>
              <a:rPr lang="en-US" altLang="zh-CN" sz="2400" b="1" dirty="0">
                <a:latin typeface="Century Gothic" panose="020B0502020202020204" pitchFamily="34" charset="0"/>
              </a:rPr>
              <a:t>Video: </a:t>
            </a:r>
            <a:r>
              <a:rPr lang="en-US" altLang="zh-CN" sz="2400" dirty="0">
                <a:latin typeface="Century Gothic" panose="020B0502020202020204" pitchFamily="34" charset="0"/>
              </a:rPr>
              <a:t>Sora, Imagen Video, </a:t>
            </a:r>
            <a:r>
              <a:rPr lang="en-US" altLang="zh-CN" sz="2400" dirty="0" err="1">
                <a:latin typeface="Century Gothic" panose="020B0502020202020204" pitchFamily="34" charset="0"/>
              </a:rPr>
              <a:t>CogVideo</a:t>
            </a:r>
            <a:r>
              <a:rPr lang="en-US" altLang="zh-CN" sz="2400" dirty="0">
                <a:latin typeface="Century Gothic" panose="020B0502020202020204" pitchFamily="34" charset="0"/>
              </a:rPr>
              <a:t>, …</a:t>
            </a:r>
          </a:p>
          <a:p>
            <a:pPr marL="342900" lvl="1" indent="-342900">
              <a:lnSpc>
                <a:spcPct val="150000"/>
              </a:lnSpc>
              <a:buFont typeface="Arial" panose="020B0604020202020204" pitchFamily="34" charset="0"/>
              <a:buChar char="•"/>
            </a:pPr>
            <a:r>
              <a:rPr lang="en-US" altLang="zh-CN" sz="2400" b="1" dirty="0">
                <a:latin typeface="Century Gothic" panose="020B0502020202020204" pitchFamily="34" charset="0"/>
              </a:rPr>
              <a:t>Audio: </a:t>
            </a:r>
            <a:r>
              <a:rPr lang="en-US" altLang="zh-CN" sz="2400" dirty="0" err="1">
                <a:latin typeface="Century Gothic" panose="020B0502020202020204" pitchFamily="34" charset="0"/>
              </a:rPr>
              <a:t>Suno</a:t>
            </a:r>
            <a:r>
              <a:rPr lang="en-US" altLang="zh-CN" sz="2400" dirty="0">
                <a:latin typeface="Century Gothic" panose="020B0502020202020204" pitchFamily="34" charset="0"/>
              </a:rPr>
              <a:t> AI, </a:t>
            </a:r>
            <a:r>
              <a:rPr lang="en-US" altLang="zh-CN" sz="2400" dirty="0" err="1">
                <a:latin typeface="Century Gothic" panose="020B0502020202020204" pitchFamily="34" charset="0"/>
              </a:rPr>
              <a:t>AudioCraft</a:t>
            </a:r>
            <a:r>
              <a:rPr lang="en-US" altLang="zh-CN" sz="2400" dirty="0">
                <a:latin typeface="Century Gothic" panose="020B0502020202020204" pitchFamily="34" charset="0"/>
              </a:rPr>
              <a:t>, </a:t>
            </a:r>
            <a:r>
              <a:rPr lang="en-US" altLang="zh-CN" sz="2400" dirty="0" err="1">
                <a:latin typeface="Century Gothic" panose="020B0502020202020204" pitchFamily="34" charset="0"/>
              </a:rPr>
              <a:t>WaveNet</a:t>
            </a:r>
            <a:r>
              <a:rPr lang="en-US" altLang="zh-CN" sz="2400" dirty="0">
                <a:latin typeface="Century Gothic" panose="020B0502020202020204" pitchFamily="34" charset="0"/>
              </a:rPr>
              <a:t>, …</a:t>
            </a:r>
          </a:p>
          <a:p>
            <a:pPr marL="0" lvl="1">
              <a:lnSpc>
                <a:spcPct val="150000"/>
              </a:lnSpc>
            </a:pPr>
            <a:r>
              <a:rPr lang="en-US" altLang="zh-CN" sz="2400" dirty="0">
                <a:latin typeface="Century Gothic" panose="020B0502020202020204" pitchFamily="34" charset="0"/>
              </a:rPr>
              <a:t>Generative AI has mastered almost all data modalities. </a:t>
            </a:r>
            <a:endParaRPr lang="zh-CN" altLang="en-US" sz="1600" b="1" dirty="0">
              <a:solidFill>
                <a:srgbClr val="EA4A54"/>
              </a:solidFill>
              <a:latin typeface="Century Gothic" panose="020B0502020202020204" pitchFamily="34" charset="0"/>
            </a:endParaRPr>
          </a:p>
        </p:txBody>
      </p:sp>
      <p:pic>
        <p:nvPicPr>
          <p:cNvPr id="6" name="Picture 2">
            <a:extLst>
              <a:ext uri="{FF2B5EF4-FFF2-40B4-BE49-F238E27FC236}">
                <a16:creationId xmlns:a16="http://schemas.microsoft.com/office/drawing/2014/main" id="{BB46081D-C9AF-786D-189C-9EEAF98B7D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3153" y="1406189"/>
            <a:ext cx="2847474" cy="16017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6B6BE3DA-40A4-7151-88CA-5FEFD5D431B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69" t="29356" r="12668" b="27721"/>
          <a:stretch>
            <a:fillRect/>
          </a:stretch>
        </p:blipFill>
        <p:spPr bwMode="auto">
          <a:xfrm>
            <a:off x="9057110" y="5157410"/>
            <a:ext cx="2870071" cy="1387768"/>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CD381A75-A72F-F87B-5EF1-8EA962C37291}"/>
              </a:ext>
            </a:extLst>
          </p:cNvPr>
          <p:cNvPicPr>
            <a:picLocks noChangeAspect="1"/>
          </p:cNvPicPr>
          <p:nvPr/>
        </p:nvPicPr>
        <p:blipFill rotWithShape="1">
          <a:blip r:embed="rId5"/>
          <a:srcRect l="15965" t="7648" r="11404" b="10000"/>
          <a:stretch>
            <a:fillRect/>
          </a:stretch>
        </p:blipFill>
        <p:spPr>
          <a:xfrm>
            <a:off x="9073153" y="3272031"/>
            <a:ext cx="2855495" cy="1618804"/>
          </a:xfrm>
          <a:prstGeom prst="rect">
            <a:avLst/>
          </a:prstGeom>
        </p:spPr>
      </p:pic>
      <p:sp>
        <p:nvSpPr>
          <p:cNvPr id="13" name="圆角矩形 14">
            <a:extLst>
              <a:ext uri="{FF2B5EF4-FFF2-40B4-BE49-F238E27FC236}">
                <a16:creationId xmlns:a16="http://schemas.microsoft.com/office/drawing/2014/main" id="{837EF6D5-F781-A6EF-11B3-C1DDDC94B335}"/>
              </a:ext>
            </a:extLst>
          </p:cNvPr>
          <p:cNvSpPr/>
          <p:nvPr/>
        </p:nvSpPr>
        <p:spPr>
          <a:xfrm>
            <a:off x="813134" y="5800811"/>
            <a:ext cx="6867042" cy="580517"/>
          </a:xfrm>
          <a:prstGeom prst="roundRect">
            <a:avLst>
              <a:gd name="adj" fmla="val 13916"/>
            </a:avLst>
          </a:prstGeom>
          <a:solidFill>
            <a:srgbClr val="F2F7FC"/>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zh-CN" sz="2400" b="1" dirty="0">
                <a:solidFill>
                  <a:schemeClr val="tx1"/>
                </a:solidFill>
                <a:latin typeface="Century Gothic" panose="020B0502020202020204" pitchFamily="34" charset="0"/>
              </a:rPr>
              <a:t>                  …Except for the </a:t>
            </a:r>
            <a:r>
              <a:rPr lang="en-US" altLang="zh-CN" sz="2400" b="1" dirty="0">
                <a:solidFill>
                  <a:srgbClr val="C00000"/>
                </a:solidFill>
                <a:latin typeface="Century Gothic" panose="020B0502020202020204" pitchFamily="34" charset="0"/>
              </a:rPr>
              <a:t>RF Signal</a:t>
            </a:r>
          </a:p>
        </p:txBody>
      </p:sp>
      <p:pic>
        <p:nvPicPr>
          <p:cNvPr id="14" name="图片 13" descr="图标&#10;&#10;描述已自动生成">
            <a:extLst>
              <a:ext uri="{FF2B5EF4-FFF2-40B4-BE49-F238E27FC236}">
                <a16:creationId xmlns:a16="http://schemas.microsoft.com/office/drawing/2014/main" id="{5823A5A9-6F34-1670-B52F-3BA192D5D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7270" y="5852515"/>
            <a:ext cx="413169" cy="421481"/>
          </a:xfrm>
          <a:prstGeom prst="rect">
            <a:avLst/>
          </a:prstGeom>
        </p:spPr>
      </p:pic>
    </p:spTree>
    <p:extLst>
      <p:ext uri="{BB962C8B-B14F-4D97-AF65-F5344CB8AC3E}">
        <p14:creationId xmlns:p14="http://schemas.microsoft.com/office/powerpoint/2010/main" val="1514162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Background – RF Generative Models</a:t>
            </a:r>
            <a:endParaRPr lang="zh-CN" altLang="en-US" dirty="0"/>
          </a:p>
        </p:txBody>
      </p:sp>
      <p:sp>
        <p:nvSpPr>
          <p:cNvPr id="4" name="灯片编号占位符 3"/>
          <p:cNvSpPr>
            <a:spLocks noGrp="1"/>
          </p:cNvSpPr>
          <p:nvPr>
            <p:ph type="sldNum" sz="quarter" idx="12"/>
          </p:nvPr>
        </p:nvSpPr>
        <p:spPr/>
        <p:txBody>
          <a:bodyPr/>
          <a:lstStyle/>
          <a:p>
            <a:pPr fontAlgn="base">
              <a:spcBef>
                <a:spcPct val="0"/>
              </a:spcBef>
              <a:spcAft>
                <a:spcPct val="0"/>
              </a:spcAft>
            </a:pPr>
            <a:fld id="{87AB51E9-348C-4DC8-84CE-839F8B9DCC07}" type="slidenum">
              <a:rPr lang="en-US" altLang="zh-CN">
                <a:solidFill>
                  <a:srgbClr val="000000"/>
                </a:solidFill>
                <a:latin typeface="Arial" charset="0"/>
              </a:rPr>
              <a:pPr fontAlgn="base">
                <a:spcBef>
                  <a:spcPct val="0"/>
                </a:spcBef>
                <a:spcAft>
                  <a:spcPct val="0"/>
                </a:spcAft>
              </a:pPr>
              <a:t>3</a:t>
            </a:fld>
            <a:endParaRPr lang="en-US" altLang="zh-CN">
              <a:solidFill>
                <a:srgbClr val="000000"/>
              </a:solidFill>
              <a:latin typeface="Arial" charset="0"/>
            </a:endParaRPr>
          </a:p>
        </p:txBody>
      </p:sp>
      <p:sp>
        <p:nvSpPr>
          <p:cNvPr id="3" name="文本框 2">
            <a:extLst>
              <a:ext uri="{FF2B5EF4-FFF2-40B4-BE49-F238E27FC236}">
                <a16:creationId xmlns:a16="http://schemas.microsoft.com/office/drawing/2014/main" id="{67098611-0501-A6E9-F153-56DB40F4606C}"/>
              </a:ext>
            </a:extLst>
          </p:cNvPr>
          <p:cNvSpPr txBox="1"/>
          <p:nvPr/>
        </p:nvSpPr>
        <p:spPr>
          <a:xfrm>
            <a:off x="767408" y="1671040"/>
            <a:ext cx="6100841" cy="3198376"/>
          </a:xfrm>
          <a:prstGeom prst="rect">
            <a:avLst/>
          </a:prstGeom>
          <a:noFill/>
        </p:spPr>
        <p:txBody>
          <a:bodyPr wrap="square" rtlCol="0">
            <a:spAutoFit/>
          </a:bodyPr>
          <a:lstStyle/>
          <a:p>
            <a:pPr marL="0" lvl="1">
              <a:lnSpc>
                <a:spcPct val="130000"/>
              </a:lnSpc>
            </a:pPr>
            <a:r>
              <a:rPr lang="en-US" altLang="zh-CN" sz="2400" dirty="0">
                <a:latin typeface="Century Gothic" panose="020B0502020202020204" pitchFamily="34" charset="0"/>
              </a:rPr>
              <a:t>The RF-oriented generative models are important for various applications:</a:t>
            </a:r>
          </a:p>
          <a:p>
            <a:pPr marL="342900" lvl="1" indent="-342900">
              <a:lnSpc>
                <a:spcPct val="150000"/>
              </a:lnSpc>
              <a:buFont typeface="Arial" panose="020B0604020202020204" pitchFamily="34" charset="0"/>
              <a:buChar char="•"/>
            </a:pPr>
            <a:r>
              <a:rPr lang="en-US" altLang="zh-CN" sz="2400" b="1" dirty="0">
                <a:latin typeface="Century Gothic" panose="020B0502020202020204" pitchFamily="34" charset="0"/>
              </a:rPr>
              <a:t>Sensing: </a:t>
            </a:r>
            <a:r>
              <a:rPr lang="en-US" altLang="zh-CN" sz="2400" dirty="0">
                <a:latin typeface="Century Gothic" panose="020B0502020202020204" pitchFamily="34" charset="0"/>
              </a:rPr>
              <a:t>data augmentation,</a:t>
            </a:r>
            <a:r>
              <a:rPr lang="zh-CN" altLang="en-US" sz="2400" dirty="0">
                <a:latin typeface="Century Gothic" panose="020B0502020202020204" pitchFamily="34" charset="0"/>
              </a:rPr>
              <a:t> </a:t>
            </a:r>
            <a:r>
              <a:rPr lang="en-US" altLang="zh-CN" sz="2400" dirty="0">
                <a:latin typeface="Century Gothic" panose="020B0502020202020204" pitchFamily="34" charset="0"/>
              </a:rPr>
              <a:t>solve regression problems, …</a:t>
            </a:r>
          </a:p>
          <a:p>
            <a:pPr marL="342900" lvl="1" indent="-342900">
              <a:lnSpc>
                <a:spcPct val="150000"/>
              </a:lnSpc>
              <a:buFont typeface="Arial" panose="020B0604020202020204" pitchFamily="34" charset="0"/>
              <a:buChar char="•"/>
            </a:pPr>
            <a:r>
              <a:rPr lang="en-US" altLang="zh-CN" sz="2400" b="1" dirty="0">
                <a:latin typeface="Century Gothic" panose="020B0502020202020204" pitchFamily="34" charset="0"/>
              </a:rPr>
              <a:t>Communication: </a:t>
            </a:r>
            <a:r>
              <a:rPr lang="en-US" altLang="zh-CN" sz="2400" dirty="0">
                <a:latin typeface="Century Gothic" panose="020B0502020202020204" pitchFamily="34" charset="0"/>
              </a:rPr>
              <a:t>signal denoising, heatmap reconstruction,</a:t>
            </a:r>
            <a:r>
              <a:rPr lang="zh-CN" altLang="en-US" sz="2400" dirty="0">
                <a:latin typeface="Century Gothic" panose="020B0502020202020204" pitchFamily="34" charset="0"/>
              </a:rPr>
              <a:t> </a:t>
            </a:r>
            <a:r>
              <a:rPr lang="en-US" altLang="zh-CN" sz="2400" dirty="0">
                <a:latin typeface="Century Gothic" panose="020B0502020202020204" pitchFamily="34" charset="0"/>
              </a:rPr>
              <a:t>…</a:t>
            </a:r>
          </a:p>
        </p:txBody>
      </p:sp>
      <p:sp>
        <p:nvSpPr>
          <p:cNvPr id="6" name="圆角矩形 14">
            <a:extLst>
              <a:ext uri="{FF2B5EF4-FFF2-40B4-BE49-F238E27FC236}">
                <a16:creationId xmlns:a16="http://schemas.microsoft.com/office/drawing/2014/main" id="{69F57CB8-4E54-16C2-9E5A-A04AC1BD4FD9}"/>
              </a:ext>
            </a:extLst>
          </p:cNvPr>
          <p:cNvSpPr/>
          <p:nvPr/>
        </p:nvSpPr>
        <p:spPr>
          <a:xfrm>
            <a:off x="763369" y="5129824"/>
            <a:ext cx="6104880" cy="963472"/>
          </a:xfrm>
          <a:prstGeom prst="roundRect">
            <a:avLst>
              <a:gd name="adj" fmla="val 13916"/>
            </a:avLst>
          </a:prstGeom>
          <a:solidFill>
            <a:srgbClr val="F2F7FC"/>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zh-CN" sz="2400" b="1" dirty="0">
                <a:solidFill>
                  <a:schemeClr val="tx1"/>
                </a:solidFill>
                <a:latin typeface="Century Gothic" panose="020B0502020202020204" pitchFamily="34" charset="0"/>
              </a:rPr>
              <a:t>     </a:t>
            </a:r>
            <a:r>
              <a:rPr lang="en-US" altLang="zh-CN" sz="2400" b="1" dirty="0">
                <a:solidFill>
                  <a:srgbClr val="C00000"/>
                </a:solidFill>
                <a:latin typeface="Century Gothic" panose="020B0502020202020204" pitchFamily="34" charset="0"/>
              </a:rPr>
              <a:t>RF Generative Models</a:t>
            </a:r>
            <a:r>
              <a:rPr lang="en-US" altLang="zh-CN" sz="2400" b="1" dirty="0">
                <a:solidFill>
                  <a:schemeClr val="tx1"/>
                </a:solidFill>
                <a:latin typeface="Century Gothic" panose="020B0502020202020204" pitchFamily="34" charset="0"/>
              </a:rPr>
              <a:t> contribute to various aspects</a:t>
            </a:r>
            <a:r>
              <a:rPr lang="zh-CN" altLang="en-US" sz="2400" b="1" dirty="0">
                <a:solidFill>
                  <a:schemeClr val="tx1"/>
                </a:solidFill>
                <a:latin typeface="Century Gothic" panose="020B0502020202020204" pitchFamily="34" charset="0"/>
              </a:rPr>
              <a:t> </a:t>
            </a:r>
            <a:r>
              <a:rPr lang="en-US" altLang="zh-CN" sz="2400" b="1" dirty="0">
                <a:solidFill>
                  <a:schemeClr val="tx1"/>
                </a:solidFill>
                <a:latin typeface="Century Gothic" panose="020B0502020202020204" pitchFamily="34" charset="0"/>
              </a:rPr>
              <a:t>of the wireless system.</a:t>
            </a:r>
          </a:p>
        </p:txBody>
      </p:sp>
      <p:pic>
        <p:nvPicPr>
          <p:cNvPr id="11" name="图片 10" descr="图标&#10;&#10;描述已自动生成">
            <a:extLst>
              <a:ext uri="{FF2B5EF4-FFF2-40B4-BE49-F238E27FC236}">
                <a16:creationId xmlns:a16="http://schemas.microsoft.com/office/drawing/2014/main" id="{EB56BF55-D030-0A85-0C0C-313EE1930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505" y="5229200"/>
            <a:ext cx="360000" cy="367242"/>
          </a:xfrm>
          <a:prstGeom prst="rect">
            <a:avLst/>
          </a:prstGeom>
        </p:spPr>
      </p:pic>
      <p:pic>
        <p:nvPicPr>
          <p:cNvPr id="14" name="图片 13">
            <a:extLst>
              <a:ext uri="{FF2B5EF4-FFF2-40B4-BE49-F238E27FC236}">
                <a16:creationId xmlns:a16="http://schemas.microsoft.com/office/drawing/2014/main" id="{0DC7F524-9501-929E-775C-5FC1A4E61697}"/>
              </a:ext>
            </a:extLst>
          </p:cNvPr>
          <p:cNvPicPr>
            <a:picLocks noChangeAspect="1"/>
          </p:cNvPicPr>
          <p:nvPr/>
        </p:nvPicPr>
        <p:blipFill>
          <a:blip r:embed="rId4"/>
          <a:srcRect l="3665" t="4447" r="3548" b="7572"/>
          <a:stretch/>
        </p:blipFill>
        <p:spPr>
          <a:xfrm>
            <a:off x="6744072" y="1775366"/>
            <a:ext cx="5276423" cy="1581626"/>
          </a:xfrm>
          <a:prstGeom prst="rect">
            <a:avLst/>
          </a:prstGeom>
        </p:spPr>
      </p:pic>
      <p:sp>
        <p:nvSpPr>
          <p:cNvPr id="15" name="文本框 14">
            <a:extLst>
              <a:ext uri="{FF2B5EF4-FFF2-40B4-BE49-F238E27FC236}">
                <a16:creationId xmlns:a16="http://schemas.microsoft.com/office/drawing/2014/main" id="{292100FA-51BA-7F9E-4236-FF3C9A50AB72}"/>
              </a:ext>
            </a:extLst>
          </p:cNvPr>
          <p:cNvSpPr txBox="1"/>
          <p:nvPr/>
        </p:nvSpPr>
        <p:spPr>
          <a:xfrm>
            <a:off x="7968208" y="3474562"/>
            <a:ext cx="3047629" cy="369332"/>
          </a:xfrm>
          <a:prstGeom prst="rect">
            <a:avLst/>
          </a:prstGeom>
          <a:noFill/>
        </p:spPr>
        <p:txBody>
          <a:bodyPr wrap="none" rtlCol="0">
            <a:spAutoFit/>
          </a:bodyPr>
          <a:lstStyle/>
          <a:p>
            <a:pPr algn="ctr" fontAlgn="base">
              <a:spcBef>
                <a:spcPct val="0"/>
              </a:spcBef>
              <a:spcAft>
                <a:spcPct val="0"/>
              </a:spcAft>
            </a:pPr>
            <a:r>
              <a:rPr lang="en-US" altLang="zh-CN" b="1" dirty="0" err="1">
                <a:solidFill>
                  <a:srgbClr val="0070C0"/>
                </a:solidFill>
                <a:latin typeface="Century Gothic" panose="020B0502020202020204" pitchFamily="34" charset="0"/>
              </a:rPr>
              <a:t>mmWave</a:t>
            </a:r>
            <a:r>
              <a:rPr lang="en-US" altLang="zh-CN" b="1" dirty="0">
                <a:solidFill>
                  <a:srgbClr val="0070C0"/>
                </a:solidFill>
                <a:latin typeface="Century Gothic" panose="020B0502020202020204" pitchFamily="34" charset="0"/>
              </a:rPr>
              <a:t>-ECG regression</a:t>
            </a:r>
          </a:p>
        </p:txBody>
      </p:sp>
      <p:pic>
        <p:nvPicPr>
          <p:cNvPr id="17" name="图片 16">
            <a:extLst>
              <a:ext uri="{FF2B5EF4-FFF2-40B4-BE49-F238E27FC236}">
                <a16:creationId xmlns:a16="http://schemas.microsoft.com/office/drawing/2014/main" id="{BD1A0CCC-A488-2707-8047-4898F2AAA08B}"/>
              </a:ext>
            </a:extLst>
          </p:cNvPr>
          <p:cNvPicPr>
            <a:picLocks noChangeAspect="1"/>
          </p:cNvPicPr>
          <p:nvPr/>
        </p:nvPicPr>
        <p:blipFill>
          <a:blip r:embed="rId5"/>
          <a:stretch>
            <a:fillRect/>
          </a:stretch>
        </p:blipFill>
        <p:spPr>
          <a:xfrm>
            <a:off x="6987143" y="4077072"/>
            <a:ext cx="4957513" cy="1960856"/>
          </a:xfrm>
          <a:prstGeom prst="rect">
            <a:avLst/>
          </a:prstGeom>
        </p:spPr>
      </p:pic>
      <p:sp>
        <p:nvSpPr>
          <p:cNvPr id="18" name="文本框 17">
            <a:extLst>
              <a:ext uri="{FF2B5EF4-FFF2-40B4-BE49-F238E27FC236}">
                <a16:creationId xmlns:a16="http://schemas.microsoft.com/office/drawing/2014/main" id="{676EF96C-2E1D-5D3C-854C-E1B71BE61978}"/>
              </a:ext>
            </a:extLst>
          </p:cNvPr>
          <p:cNvSpPr txBox="1"/>
          <p:nvPr/>
        </p:nvSpPr>
        <p:spPr>
          <a:xfrm>
            <a:off x="8109888" y="6011996"/>
            <a:ext cx="2949846" cy="369332"/>
          </a:xfrm>
          <a:prstGeom prst="rect">
            <a:avLst/>
          </a:prstGeom>
          <a:noFill/>
        </p:spPr>
        <p:txBody>
          <a:bodyPr wrap="none" rtlCol="0">
            <a:spAutoFit/>
          </a:bodyPr>
          <a:lstStyle/>
          <a:p>
            <a:pPr algn="ctr" fontAlgn="base">
              <a:spcBef>
                <a:spcPct val="0"/>
              </a:spcBef>
              <a:spcAft>
                <a:spcPct val="0"/>
              </a:spcAft>
            </a:pPr>
            <a:r>
              <a:rPr lang="en-US" altLang="zh-CN" b="1" dirty="0">
                <a:solidFill>
                  <a:srgbClr val="0070C0"/>
                </a:solidFill>
                <a:latin typeface="Century Gothic" panose="020B0502020202020204" pitchFamily="34" charset="0"/>
              </a:rPr>
              <a:t>Heatmap Reconstruction</a:t>
            </a:r>
          </a:p>
        </p:txBody>
      </p:sp>
    </p:spTree>
    <p:extLst>
      <p:ext uri="{BB962C8B-B14F-4D97-AF65-F5344CB8AC3E}">
        <p14:creationId xmlns:p14="http://schemas.microsoft.com/office/powerpoint/2010/main" val="102483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Motivation</a:t>
            </a:r>
            <a:endParaRPr lang="zh-CN" altLang="en-US" dirty="0"/>
          </a:p>
        </p:txBody>
      </p:sp>
      <p:sp>
        <p:nvSpPr>
          <p:cNvPr id="4" name="灯片编号占位符 3"/>
          <p:cNvSpPr>
            <a:spLocks noGrp="1"/>
          </p:cNvSpPr>
          <p:nvPr>
            <p:ph type="sldNum" sz="quarter" idx="12"/>
          </p:nvPr>
        </p:nvSpPr>
        <p:spPr/>
        <p:txBody>
          <a:bodyPr/>
          <a:lstStyle/>
          <a:p>
            <a:pPr fontAlgn="base">
              <a:spcBef>
                <a:spcPct val="0"/>
              </a:spcBef>
              <a:spcAft>
                <a:spcPct val="0"/>
              </a:spcAft>
            </a:pPr>
            <a:fld id="{87AB51E9-348C-4DC8-84CE-839F8B9DCC07}" type="slidenum">
              <a:rPr lang="en-US" altLang="zh-CN">
                <a:solidFill>
                  <a:srgbClr val="000000"/>
                </a:solidFill>
                <a:latin typeface="Arial" charset="0"/>
              </a:rPr>
              <a:pPr fontAlgn="base">
                <a:spcBef>
                  <a:spcPct val="0"/>
                </a:spcBef>
                <a:spcAft>
                  <a:spcPct val="0"/>
                </a:spcAft>
              </a:pPr>
              <a:t>4</a:t>
            </a:fld>
            <a:endParaRPr lang="en-US" altLang="zh-CN">
              <a:solidFill>
                <a:srgbClr val="000000"/>
              </a:solidFill>
              <a:latin typeface="Arial" charset="0"/>
            </a:endParaRPr>
          </a:p>
        </p:txBody>
      </p:sp>
      <p:sp>
        <p:nvSpPr>
          <p:cNvPr id="3" name="文本框 2">
            <a:extLst>
              <a:ext uri="{FF2B5EF4-FFF2-40B4-BE49-F238E27FC236}">
                <a16:creationId xmlns:a16="http://schemas.microsoft.com/office/drawing/2014/main" id="{67098611-0501-A6E9-F153-56DB40F4606C}"/>
              </a:ext>
            </a:extLst>
          </p:cNvPr>
          <p:cNvSpPr txBox="1"/>
          <p:nvPr/>
        </p:nvSpPr>
        <p:spPr>
          <a:xfrm>
            <a:off x="479376" y="1340768"/>
            <a:ext cx="7872886" cy="4454104"/>
          </a:xfrm>
          <a:prstGeom prst="rect">
            <a:avLst/>
          </a:prstGeom>
          <a:noFill/>
        </p:spPr>
        <p:txBody>
          <a:bodyPr wrap="square" rtlCol="0">
            <a:spAutoFit/>
          </a:bodyPr>
          <a:lstStyle/>
          <a:p>
            <a:pPr marL="0" lvl="1">
              <a:lnSpc>
                <a:spcPct val="150000"/>
              </a:lnSpc>
            </a:pPr>
            <a:r>
              <a:rPr lang="en-US" altLang="zh-CN" sz="2400" dirty="0">
                <a:latin typeface="Century Gothic" panose="020B0502020202020204" pitchFamily="34" charset="0"/>
              </a:rPr>
              <a:t>Existing RF generation solutions:</a:t>
            </a:r>
          </a:p>
          <a:p>
            <a:pPr marL="342900" lvl="1" indent="-342900">
              <a:lnSpc>
                <a:spcPct val="150000"/>
              </a:lnSpc>
              <a:buFont typeface="Arial" panose="020B0604020202020204" pitchFamily="34" charset="0"/>
              <a:buChar char="•"/>
            </a:pPr>
            <a:r>
              <a:rPr lang="en-US" altLang="zh-CN" sz="2400" b="1" dirty="0">
                <a:latin typeface="Century Gothic" panose="020B0502020202020204" pitchFamily="34" charset="0"/>
              </a:rPr>
              <a:t>Modeling-based: </a:t>
            </a:r>
            <a:r>
              <a:rPr lang="en-US" altLang="zh-CN" sz="2400" dirty="0">
                <a:latin typeface="Century Gothic" panose="020B0502020202020204" pitchFamily="34" charset="0"/>
              </a:rPr>
              <a:t>ray-tracing algorithm requires </a:t>
            </a:r>
            <a:r>
              <a:rPr lang="en-US" altLang="zh-CN" sz="2400" dirty="0">
                <a:solidFill>
                  <a:srgbClr val="C00000"/>
                </a:solidFill>
                <a:latin typeface="Century Gothic" panose="020B0502020202020204" pitchFamily="34" charset="0"/>
              </a:rPr>
              <a:t>precise 3D model </a:t>
            </a:r>
            <a:r>
              <a:rPr lang="en-US" altLang="zh-CN" sz="2400" dirty="0">
                <a:latin typeface="Century Gothic" panose="020B0502020202020204" pitchFamily="34" charset="0"/>
              </a:rPr>
              <a:t>of the environment.</a:t>
            </a:r>
          </a:p>
          <a:p>
            <a:pPr marL="342900" lvl="1" indent="-342900">
              <a:lnSpc>
                <a:spcPct val="150000"/>
              </a:lnSpc>
              <a:buFont typeface="Arial" panose="020B0604020202020204" pitchFamily="34" charset="0"/>
              <a:buChar char="•"/>
            </a:pPr>
            <a:r>
              <a:rPr lang="en-US" altLang="zh-CN" sz="2400" b="1" dirty="0">
                <a:latin typeface="Century Gothic" panose="020B0502020202020204" pitchFamily="34" charset="0"/>
              </a:rPr>
              <a:t>Data-driven:</a:t>
            </a:r>
          </a:p>
          <a:p>
            <a:pPr marL="800100" lvl="2" indent="-342900">
              <a:lnSpc>
                <a:spcPct val="150000"/>
              </a:lnSpc>
              <a:buFont typeface="Arial" panose="020B0604020202020204" pitchFamily="34" charset="0"/>
              <a:buChar char="•"/>
            </a:pPr>
            <a:r>
              <a:rPr lang="en-US" altLang="zh-CN" sz="2400" dirty="0">
                <a:latin typeface="Century Gothic" panose="020B0502020202020204" pitchFamily="34" charset="0"/>
              </a:rPr>
              <a:t>GAN: low diversity caused by </a:t>
            </a:r>
            <a:r>
              <a:rPr lang="en-US" altLang="zh-CN" sz="2400" dirty="0">
                <a:solidFill>
                  <a:srgbClr val="C00000"/>
                </a:solidFill>
                <a:latin typeface="Century Gothic" panose="020B0502020202020204" pitchFamily="34" charset="0"/>
              </a:rPr>
              <a:t>mode collapse</a:t>
            </a:r>
            <a:r>
              <a:rPr lang="en-US" altLang="zh-CN" sz="2400" dirty="0">
                <a:latin typeface="Century Gothic" panose="020B0502020202020204" pitchFamily="34" charset="0"/>
              </a:rPr>
              <a:t>;</a:t>
            </a:r>
          </a:p>
          <a:p>
            <a:pPr marL="800100" lvl="2" indent="-342900">
              <a:lnSpc>
                <a:spcPct val="150000"/>
              </a:lnSpc>
              <a:buFont typeface="Arial" panose="020B0604020202020204" pitchFamily="34" charset="0"/>
              <a:buChar char="•"/>
            </a:pPr>
            <a:r>
              <a:rPr lang="en-US" altLang="zh-CN" sz="2400" dirty="0">
                <a:latin typeface="Century Gothic" panose="020B0502020202020204" pitchFamily="34" charset="0"/>
              </a:rPr>
              <a:t>VAE: low quality caused by </a:t>
            </a:r>
            <a:r>
              <a:rPr lang="en-US" altLang="zh-CN" sz="2400" dirty="0">
                <a:solidFill>
                  <a:srgbClr val="C00000"/>
                </a:solidFill>
                <a:latin typeface="Century Gothic" panose="020B0502020202020204" pitchFamily="34" charset="0"/>
              </a:rPr>
              <a:t>mode dropping</a:t>
            </a:r>
            <a:r>
              <a:rPr lang="en-US" altLang="zh-CN" sz="2400" dirty="0">
                <a:latin typeface="Century Gothic" panose="020B0502020202020204" pitchFamily="34" charset="0"/>
              </a:rPr>
              <a:t>;</a:t>
            </a:r>
          </a:p>
          <a:p>
            <a:pPr marL="800100" lvl="2" indent="-342900">
              <a:lnSpc>
                <a:spcPct val="150000"/>
              </a:lnSpc>
              <a:buFont typeface="Arial" panose="020B0604020202020204" pitchFamily="34" charset="0"/>
              <a:buChar char="•"/>
            </a:pPr>
            <a:r>
              <a:rPr lang="en-US" altLang="zh-CN" sz="2400" dirty="0">
                <a:latin typeface="Century Gothic" panose="020B0502020202020204" pitchFamily="34" charset="0"/>
              </a:rPr>
              <a:t>Diffusion has been recognized for its ability to generate </a:t>
            </a:r>
            <a:r>
              <a:rPr lang="en-US" altLang="zh-CN" sz="2400" dirty="0">
                <a:solidFill>
                  <a:srgbClr val="C00000"/>
                </a:solidFill>
                <a:latin typeface="Century Gothic" panose="020B0502020202020204" pitchFamily="34" charset="0"/>
              </a:rPr>
              <a:t>high-fidelity and diverse </a:t>
            </a:r>
            <a:r>
              <a:rPr lang="en-US" altLang="zh-CN" sz="2400" dirty="0">
                <a:latin typeface="Century Gothic" panose="020B0502020202020204" pitchFamily="34" charset="0"/>
              </a:rPr>
              <a:t>data.</a:t>
            </a:r>
          </a:p>
        </p:txBody>
      </p:sp>
      <p:sp>
        <p:nvSpPr>
          <p:cNvPr id="5" name="圆角矩形 14">
            <a:extLst>
              <a:ext uri="{FF2B5EF4-FFF2-40B4-BE49-F238E27FC236}">
                <a16:creationId xmlns:a16="http://schemas.microsoft.com/office/drawing/2014/main" id="{7DB0F488-AAAF-27F5-63F6-599E7BBB3276}"/>
              </a:ext>
            </a:extLst>
          </p:cNvPr>
          <p:cNvSpPr/>
          <p:nvPr/>
        </p:nvSpPr>
        <p:spPr>
          <a:xfrm>
            <a:off x="433742" y="5949280"/>
            <a:ext cx="7886639" cy="626350"/>
          </a:xfrm>
          <a:prstGeom prst="roundRect">
            <a:avLst>
              <a:gd name="adj" fmla="val 13916"/>
            </a:avLst>
          </a:prstGeom>
          <a:solidFill>
            <a:srgbClr val="F2F7FC"/>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zh-CN" sz="2400" b="1" dirty="0">
                <a:solidFill>
                  <a:schemeClr val="tx1"/>
                </a:solidFill>
                <a:latin typeface="Century Gothic" panose="020B0502020202020204" pitchFamily="34" charset="0"/>
              </a:rPr>
              <a:t>   RF synthesis based on </a:t>
            </a:r>
            <a:r>
              <a:rPr lang="en-US" altLang="zh-CN" sz="2400" b="1" dirty="0">
                <a:solidFill>
                  <a:srgbClr val="C00000"/>
                </a:solidFill>
                <a:latin typeface="Century Gothic" panose="020B0502020202020204" pitchFamily="34" charset="0"/>
              </a:rPr>
              <a:t>Diffusion Model</a:t>
            </a:r>
            <a:r>
              <a:rPr lang="en-US" altLang="zh-CN" sz="2400" b="1" dirty="0">
                <a:solidFill>
                  <a:schemeClr val="tx1"/>
                </a:solidFill>
                <a:latin typeface="Century Gothic" panose="020B0502020202020204" pitchFamily="34" charset="0"/>
              </a:rPr>
              <a:t> is promising.</a:t>
            </a:r>
          </a:p>
        </p:txBody>
      </p:sp>
      <p:pic>
        <p:nvPicPr>
          <p:cNvPr id="7" name="图片 6" descr="图标&#10;&#10;描述已自动生成">
            <a:extLst>
              <a:ext uri="{FF2B5EF4-FFF2-40B4-BE49-F238E27FC236}">
                <a16:creationId xmlns:a16="http://schemas.microsoft.com/office/drawing/2014/main" id="{30FA707A-FDE1-E281-447D-13BDAF684E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742" y="6054346"/>
            <a:ext cx="391121" cy="398990"/>
          </a:xfrm>
          <a:prstGeom prst="rect">
            <a:avLst/>
          </a:prstGeom>
        </p:spPr>
      </p:pic>
      <p:sp>
        <p:nvSpPr>
          <p:cNvPr id="10" name="文本框 9">
            <a:extLst>
              <a:ext uri="{FF2B5EF4-FFF2-40B4-BE49-F238E27FC236}">
                <a16:creationId xmlns:a16="http://schemas.microsoft.com/office/drawing/2014/main" id="{6104CF8B-2B58-22CF-4CB8-61A96B361A88}"/>
              </a:ext>
            </a:extLst>
          </p:cNvPr>
          <p:cNvSpPr txBox="1"/>
          <p:nvPr/>
        </p:nvSpPr>
        <p:spPr>
          <a:xfrm>
            <a:off x="8296963" y="2636912"/>
            <a:ext cx="3299301" cy="369332"/>
          </a:xfrm>
          <a:prstGeom prst="rect">
            <a:avLst/>
          </a:prstGeom>
          <a:noFill/>
        </p:spPr>
        <p:txBody>
          <a:bodyPr wrap="none" rtlCol="0">
            <a:spAutoFit/>
          </a:bodyPr>
          <a:lstStyle/>
          <a:p>
            <a:pPr algn="ctr" fontAlgn="base">
              <a:spcBef>
                <a:spcPct val="0"/>
              </a:spcBef>
              <a:spcAft>
                <a:spcPct val="0"/>
              </a:spcAft>
            </a:pPr>
            <a:r>
              <a:rPr lang="en-US" altLang="zh-CN" b="1" dirty="0">
                <a:solidFill>
                  <a:srgbClr val="0070C0"/>
                </a:solidFill>
                <a:latin typeface="Century Gothic" panose="020B0502020202020204" pitchFamily="34" charset="0"/>
              </a:rPr>
              <a:t>Modelling-based Approach</a:t>
            </a:r>
          </a:p>
        </p:txBody>
      </p:sp>
      <p:pic>
        <p:nvPicPr>
          <p:cNvPr id="2054" name="Picture 6" descr="Additional propagation paths from the transmitter site to the receiver site">
            <a:extLst>
              <a:ext uri="{FF2B5EF4-FFF2-40B4-BE49-F238E27FC236}">
                <a16:creationId xmlns:a16="http://schemas.microsoft.com/office/drawing/2014/main" id="{1E1697C8-AC2F-5ACF-81A3-508621A8C9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7441"/>
          <a:stretch/>
        </p:blipFill>
        <p:spPr bwMode="auto">
          <a:xfrm>
            <a:off x="8468623" y="1052736"/>
            <a:ext cx="2955969" cy="160861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A36482B3-5D35-6719-E32A-724F8964EAB9}"/>
              </a:ext>
            </a:extLst>
          </p:cNvPr>
          <p:cNvPicPr>
            <a:picLocks noChangeAspect="1"/>
          </p:cNvPicPr>
          <p:nvPr/>
        </p:nvPicPr>
        <p:blipFill rotWithShape="1">
          <a:blip r:embed="rId5"/>
          <a:srcRect l="1709" t="2924" r="42584" b="16024"/>
          <a:stretch>
            <a:fillRect/>
          </a:stretch>
        </p:blipFill>
        <p:spPr>
          <a:xfrm>
            <a:off x="8468623" y="3114843"/>
            <a:ext cx="2974245" cy="3266485"/>
          </a:xfrm>
          <a:prstGeom prst="rect">
            <a:avLst/>
          </a:prstGeom>
          <a:noFill/>
          <a:ln w="28575">
            <a:solidFill>
              <a:schemeClr val="tx1"/>
            </a:solidFill>
          </a:ln>
        </p:spPr>
      </p:pic>
      <p:sp>
        <p:nvSpPr>
          <p:cNvPr id="16" name="文本框 15">
            <a:extLst>
              <a:ext uri="{FF2B5EF4-FFF2-40B4-BE49-F238E27FC236}">
                <a16:creationId xmlns:a16="http://schemas.microsoft.com/office/drawing/2014/main" id="{E2400217-1D8B-0B06-A277-8D3D260D73AE}"/>
              </a:ext>
            </a:extLst>
          </p:cNvPr>
          <p:cNvSpPr txBox="1"/>
          <p:nvPr/>
        </p:nvSpPr>
        <p:spPr>
          <a:xfrm>
            <a:off x="8544272" y="6352494"/>
            <a:ext cx="2712602" cy="369332"/>
          </a:xfrm>
          <a:prstGeom prst="rect">
            <a:avLst/>
          </a:prstGeom>
          <a:noFill/>
        </p:spPr>
        <p:txBody>
          <a:bodyPr wrap="none" rtlCol="0">
            <a:spAutoFit/>
          </a:bodyPr>
          <a:lstStyle/>
          <a:p>
            <a:pPr algn="ctr" fontAlgn="base">
              <a:spcBef>
                <a:spcPct val="0"/>
              </a:spcBef>
              <a:spcAft>
                <a:spcPct val="0"/>
              </a:spcAft>
            </a:pPr>
            <a:r>
              <a:rPr lang="en-US" altLang="zh-CN" b="1" dirty="0">
                <a:solidFill>
                  <a:srgbClr val="0070C0"/>
                </a:solidFill>
                <a:latin typeface="Century Gothic" panose="020B0502020202020204" pitchFamily="34" charset="0"/>
              </a:rPr>
              <a:t>Data-driven Approach</a:t>
            </a:r>
          </a:p>
        </p:txBody>
      </p:sp>
    </p:spTree>
    <p:extLst>
      <p:ext uri="{BB962C8B-B14F-4D97-AF65-F5344CB8AC3E}">
        <p14:creationId xmlns:p14="http://schemas.microsoft.com/office/powerpoint/2010/main" val="2986682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Preliminary</a:t>
            </a:r>
            <a:endParaRPr lang="zh-CN" altLang="en-US" dirty="0"/>
          </a:p>
        </p:txBody>
      </p:sp>
      <p:sp>
        <p:nvSpPr>
          <p:cNvPr id="4" name="灯片编号占位符 3"/>
          <p:cNvSpPr>
            <a:spLocks noGrp="1"/>
          </p:cNvSpPr>
          <p:nvPr>
            <p:ph type="sldNum" sz="quarter" idx="12"/>
          </p:nvPr>
        </p:nvSpPr>
        <p:spPr/>
        <p:txBody>
          <a:bodyPr/>
          <a:lstStyle/>
          <a:p>
            <a:pPr fontAlgn="base">
              <a:spcBef>
                <a:spcPct val="0"/>
              </a:spcBef>
              <a:spcAft>
                <a:spcPct val="0"/>
              </a:spcAft>
            </a:pPr>
            <a:fld id="{87AB51E9-348C-4DC8-84CE-839F8B9DCC07}" type="slidenum">
              <a:rPr lang="en-US" altLang="zh-CN">
                <a:solidFill>
                  <a:srgbClr val="000000"/>
                </a:solidFill>
                <a:latin typeface="Arial" charset="0"/>
              </a:rPr>
              <a:pPr fontAlgn="base">
                <a:spcBef>
                  <a:spcPct val="0"/>
                </a:spcBef>
                <a:spcAft>
                  <a:spcPct val="0"/>
                </a:spcAft>
              </a:pPr>
              <a:t>5</a:t>
            </a:fld>
            <a:endParaRPr lang="en-US" altLang="zh-CN">
              <a:solidFill>
                <a:srgbClr val="000000"/>
              </a:solidFill>
              <a:latin typeface="Arial" charset="0"/>
            </a:endParaRPr>
          </a:p>
        </p:txBody>
      </p:sp>
      <p:sp>
        <p:nvSpPr>
          <p:cNvPr id="3" name="文本框 2">
            <a:extLst>
              <a:ext uri="{FF2B5EF4-FFF2-40B4-BE49-F238E27FC236}">
                <a16:creationId xmlns:a16="http://schemas.microsoft.com/office/drawing/2014/main" id="{67098611-0501-A6E9-F153-56DB40F4606C}"/>
              </a:ext>
            </a:extLst>
          </p:cNvPr>
          <p:cNvSpPr txBox="1"/>
          <p:nvPr/>
        </p:nvSpPr>
        <p:spPr>
          <a:xfrm>
            <a:off x="479376" y="1340768"/>
            <a:ext cx="11233248" cy="4454104"/>
          </a:xfrm>
          <a:prstGeom prst="rect">
            <a:avLst/>
          </a:prstGeom>
          <a:noFill/>
        </p:spPr>
        <p:txBody>
          <a:bodyPr wrap="square" rtlCol="0">
            <a:spAutoFit/>
          </a:bodyPr>
          <a:lstStyle/>
          <a:p>
            <a:pPr marL="0" lvl="1">
              <a:lnSpc>
                <a:spcPct val="150000"/>
              </a:lnSpc>
            </a:pPr>
            <a:r>
              <a:rPr lang="en-US" altLang="zh-CN" sz="2400" dirty="0">
                <a:latin typeface="Century Gothic" panose="020B0502020202020204" pitchFamily="34" charset="0"/>
              </a:rPr>
              <a:t>A Traditional Diffusion model performs the following two steps:</a:t>
            </a:r>
          </a:p>
          <a:p>
            <a:pPr marL="342900" lvl="1" indent="-342900">
              <a:lnSpc>
                <a:spcPct val="150000"/>
              </a:lnSpc>
              <a:buFont typeface="Arial" panose="020B0604020202020204" pitchFamily="34" charset="0"/>
              <a:buChar char="•"/>
            </a:pPr>
            <a:r>
              <a:rPr lang="en-US" altLang="zh-CN" sz="2400" b="1" dirty="0">
                <a:latin typeface="Century Gothic" panose="020B0502020202020204" pitchFamily="34" charset="0"/>
              </a:rPr>
              <a:t>Forward Process: </a:t>
            </a:r>
            <a:r>
              <a:rPr lang="en-US" altLang="zh-CN" sz="2400" dirty="0">
                <a:latin typeface="Century Gothic" panose="020B0502020202020204" pitchFamily="34" charset="0"/>
              </a:rPr>
              <a:t>gradually</a:t>
            </a:r>
            <a:r>
              <a:rPr lang="en-US" altLang="zh-CN" sz="2400" b="1" dirty="0">
                <a:latin typeface="Century Gothic" panose="020B0502020202020204" pitchFamily="34" charset="0"/>
              </a:rPr>
              <a:t> </a:t>
            </a:r>
            <a:r>
              <a:rPr lang="en-US" altLang="zh-CN" sz="2400" dirty="0">
                <a:solidFill>
                  <a:srgbClr val="C00000"/>
                </a:solidFill>
                <a:latin typeface="Century Gothic" panose="020B0502020202020204" pitchFamily="34" charset="0"/>
              </a:rPr>
              <a:t>inject noise</a:t>
            </a:r>
            <a:r>
              <a:rPr lang="en-US" altLang="zh-CN" sz="2400" dirty="0">
                <a:latin typeface="Century Gothic" panose="020B0502020202020204" pitchFamily="34" charset="0"/>
              </a:rPr>
              <a:t> to destruct the original data.</a:t>
            </a:r>
          </a:p>
          <a:p>
            <a:pPr marL="0" lvl="1">
              <a:lnSpc>
                <a:spcPct val="150000"/>
              </a:lnSpc>
            </a:pPr>
            <a:endParaRPr lang="en-US" altLang="zh-CN" sz="2400" dirty="0">
              <a:latin typeface="Century Gothic" panose="020B0502020202020204" pitchFamily="34" charset="0"/>
            </a:endParaRPr>
          </a:p>
          <a:p>
            <a:pPr marL="0" lvl="1">
              <a:lnSpc>
                <a:spcPct val="150000"/>
              </a:lnSpc>
            </a:pPr>
            <a:endParaRPr lang="en-US" altLang="zh-CN" sz="2400" dirty="0">
              <a:latin typeface="Century Gothic" panose="020B0502020202020204" pitchFamily="34" charset="0"/>
            </a:endParaRPr>
          </a:p>
          <a:p>
            <a:pPr marL="342900" lvl="1" indent="-342900">
              <a:lnSpc>
                <a:spcPct val="150000"/>
              </a:lnSpc>
              <a:buFont typeface="Arial" panose="020B0604020202020204" pitchFamily="34" charset="0"/>
              <a:buChar char="•"/>
            </a:pPr>
            <a:r>
              <a:rPr lang="en-US" altLang="zh-CN" sz="2400" b="1" dirty="0">
                <a:latin typeface="Century Gothic" panose="020B0502020202020204" pitchFamily="34" charset="0"/>
              </a:rPr>
              <a:t>Reverse Process: </a:t>
            </a:r>
            <a:r>
              <a:rPr lang="en-US" altLang="zh-CN" sz="2400" dirty="0">
                <a:latin typeface="Century Gothic" panose="020B0502020202020204" pitchFamily="34" charset="0"/>
              </a:rPr>
              <a:t>reconstruct the original data from a noise step by step.</a:t>
            </a:r>
          </a:p>
          <a:p>
            <a:pPr marL="342900" lvl="1" indent="-342900">
              <a:lnSpc>
                <a:spcPct val="150000"/>
              </a:lnSpc>
              <a:buFont typeface="Arial" panose="020B0604020202020204" pitchFamily="34" charset="0"/>
              <a:buChar char="•"/>
            </a:pPr>
            <a:endParaRPr lang="en-US" altLang="zh-CN" sz="2400" dirty="0">
              <a:latin typeface="Century Gothic" panose="020B0502020202020204" pitchFamily="34" charset="0"/>
            </a:endParaRPr>
          </a:p>
          <a:p>
            <a:pPr marL="342900" lvl="1" indent="-342900">
              <a:lnSpc>
                <a:spcPct val="150000"/>
              </a:lnSpc>
              <a:buFont typeface="Arial" panose="020B0604020202020204" pitchFamily="34" charset="0"/>
              <a:buChar char="•"/>
            </a:pPr>
            <a:endParaRPr lang="en-US" altLang="zh-CN" sz="2400" dirty="0">
              <a:latin typeface="Century Gothic" panose="020B0502020202020204" pitchFamily="34" charset="0"/>
            </a:endParaRPr>
          </a:p>
          <a:p>
            <a:pPr marL="0" lvl="1">
              <a:lnSpc>
                <a:spcPct val="150000"/>
              </a:lnSpc>
            </a:pPr>
            <a:r>
              <a:rPr lang="en-US" altLang="zh-CN" sz="2400" dirty="0">
                <a:solidFill>
                  <a:schemeClr val="tx1"/>
                </a:solidFill>
                <a:latin typeface="Century Gothic" panose="020B0502020202020204" pitchFamily="34" charset="0"/>
              </a:rPr>
              <a:t>Therefore, Diffusion model can generate data from </a:t>
            </a:r>
            <a:r>
              <a:rPr lang="en-US" altLang="zh-CN" sz="2400" dirty="0">
                <a:solidFill>
                  <a:srgbClr val="C00000"/>
                </a:solidFill>
                <a:latin typeface="Century Gothic" panose="020B0502020202020204" pitchFamily="34" charset="0"/>
              </a:rPr>
              <a:t>random noise</a:t>
            </a:r>
            <a:r>
              <a:rPr lang="en-US" altLang="zh-CN" sz="2400" dirty="0">
                <a:solidFill>
                  <a:schemeClr val="tx1"/>
                </a:solidFill>
                <a:latin typeface="Century Gothic" panose="020B0502020202020204" pitchFamily="34" charset="0"/>
              </a:rPr>
              <a:t>.</a:t>
            </a:r>
          </a:p>
        </p:txBody>
      </p:sp>
      <p:sp>
        <p:nvSpPr>
          <p:cNvPr id="5" name="圆角矩形 14">
            <a:extLst>
              <a:ext uri="{FF2B5EF4-FFF2-40B4-BE49-F238E27FC236}">
                <a16:creationId xmlns:a16="http://schemas.microsoft.com/office/drawing/2014/main" id="{7DB0F488-AAAF-27F5-63F6-599E7BBB3276}"/>
              </a:ext>
            </a:extLst>
          </p:cNvPr>
          <p:cNvSpPr/>
          <p:nvPr/>
        </p:nvSpPr>
        <p:spPr>
          <a:xfrm>
            <a:off x="131573" y="5805264"/>
            <a:ext cx="11928648" cy="712295"/>
          </a:xfrm>
          <a:prstGeom prst="roundRect">
            <a:avLst>
              <a:gd name="adj" fmla="val 13916"/>
            </a:avLst>
          </a:prstGeom>
          <a:solidFill>
            <a:srgbClr val="F2F7FC"/>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chemeClr val="tx1"/>
                </a:solidFill>
                <a:latin typeface="Century Gothic" panose="020B0502020202020204" pitchFamily="34" charset="0"/>
              </a:rPr>
              <a:t>    Diffusion model focuses on the feature destructed during the forward process.</a:t>
            </a:r>
          </a:p>
        </p:txBody>
      </p:sp>
      <p:pic>
        <p:nvPicPr>
          <p:cNvPr id="7" name="图片 6" descr="图标&#10;&#10;描述已自动生成">
            <a:extLst>
              <a:ext uri="{FF2B5EF4-FFF2-40B4-BE49-F238E27FC236}">
                <a16:creationId xmlns:a16="http://schemas.microsoft.com/office/drawing/2014/main" id="{30FA707A-FDE1-E281-447D-13BDAF684E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36" y="5926939"/>
            <a:ext cx="422803" cy="431310"/>
          </a:xfrm>
          <a:prstGeom prst="rect">
            <a:avLst/>
          </a:prstGeom>
        </p:spPr>
      </p:pic>
      <p:pic>
        <p:nvPicPr>
          <p:cNvPr id="6" name="图片 5">
            <a:extLst>
              <a:ext uri="{FF2B5EF4-FFF2-40B4-BE49-F238E27FC236}">
                <a16:creationId xmlns:a16="http://schemas.microsoft.com/office/drawing/2014/main" id="{239BBB6F-8C7B-9AB4-4E08-18327960C32C}"/>
              </a:ext>
            </a:extLst>
          </p:cNvPr>
          <p:cNvPicPr>
            <a:picLocks noChangeAspect="1"/>
          </p:cNvPicPr>
          <p:nvPr/>
        </p:nvPicPr>
        <p:blipFill>
          <a:blip r:embed="rId4"/>
          <a:stretch>
            <a:fillRect/>
          </a:stretch>
        </p:blipFill>
        <p:spPr>
          <a:xfrm>
            <a:off x="2672668" y="2465636"/>
            <a:ext cx="6948264" cy="1107380"/>
          </a:xfrm>
          <a:prstGeom prst="rect">
            <a:avLst/>
          </a:prstGeom>
        </p:spPr>
      </p:pic>
      <p:pic>
        <p:nvPicPr>
          <p:cNvPr id="8" name="图片 7">
            <a:extLst>
              <a:ext uri="{FF2B5EF4-FFF2-40B4-BE49-F238E27FC236}">
                <a16:creationId xmlns:a16="http://schemas.microsoft.com/office/drawing/2014/main" id="{A8D98339-0660-E44B-CB15-1107F13D324A}"/>
              </a:ext>
            </a:extLst>
          </p:cNvPr>
          <p:cNvPicPr>
            <a:picLocks noChangeAspect="1"/>
          </p:cNvPicPr>
          <p:nvPr/>
        </p:nvPicPr>
        <p:blipFill>
          <a:blip r:embed="rId5"/>
          <a:stretch>
            <a:fillRect/>
          </a:stretch>
        </p:blipFill>
        <p:spPr>
          <a:xfrm>
            <a:off x="2927648" y="4149080"/>
            <a:ext cx="6606516" cy="1016784"/>
          </a:xfrm>
          <a:prstGeom prst="rect">
            <a:avLst/>
          </a:prstGeom>
        </p:spPr>
      </p:pic>
    </p:spTree>
    <p:extLst>
      <p:ext uri="{BB962C8B-B14F-4D97-AF65-F5344CB8AC3E}">
        <p14:creationId xmlns:p14="http://schemas.microsoft.com/office/powerpoint/2010/main" val="3576402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Challenges</a:t>
            </a:r>
            <a:endParaRPr lang="zh-CN" altLang="en-US" dirty="0"/>
          </a:p>
        </p:txBody>
      </p:sp>
      <p:sp>
        <p:nvSpPr>
          <p:cNvPr id="4" name="灯片编号占位符 3"/>
          <p:cNvSpPr>
            <a:spLocks noGrp="1"/>
          </p:cNvSpPr>
          <p:nvPr>
            <p:ph type="sldNum" sz="quarter" idx="12"/>
          </p:nvPr>
        </p:nvSpPr>
        <p:spPr/>
        <p:txBody>
          <a:bodyPr/>
          <a:lstStyle/>
          <a:p>
            <a:pPr fontAlgn="base">
              <a:spcBef>
                <a:spcPct val="0"/>
              </a:spcBef>
              <a:spcAft>
                <a:spcPct val="0"/>
              </a:spcAft>
            </a:pPr>
            <a:fld id="{87AB51E9-348C-4DC8-84CE-839F8B9DCC07}" type="slidenum">
              <a:rPr lang="en-US" altLang="zh-CN">
                <a:solidFill>
                  <a:srgbClr val="000000"/>
                </a:solidFill>
                <a:latin typeface="Arial" charset="0"/>
              </a:rPr>
              <a:pPr fontAlgn="base">
                <a:spcBef>
                  <a:spcPct val="0"/>
                </a:spcBef>
                <a:spcAft>
                  <a:spcPct val="0"/>
                </a:spcAft>
              </a:pPr>
              <a:t>6</a:t>
            </a:fld>
            <a:endParaRPr lang="en-US" altLang="zh-CN">
              <a:solidFill>
                <a:srgbClr val="000000"/>
              </a:solidFill>
              <a:latin typeface="Arial" charset="0"/>
            </a:endParaRPr>
          </a:p>
        </p:txBody>
      </p:sp>
      <p:sp>
        <p:nvSpPr>
          <p:cNvPr id="3" name="文本框 2">
            <a:extLst>
              <a:ext uri="{FF2B5EF4-FFF2-40B4-BE49-F238E27FC236}">
                <a16:creationId xmlns:a16="http://schemas.microsoft.com/office/drawing/2014/main" id="{67098611-0501-A6E9-F153-56DB40F4606C}"/>
              </a:ext>
            </a:extLst>
          </p:cNvPr>
          <p:cNvSpPr txBox="1"/>
          <p:nvPr/>
        </p:nvSpPr>
        <p:spPr>
          <a:xfrm>
            <a:off x="479376" y="1340768"/>
            <a:ext cx="6552728" cy="4454104"/>
          </a:xfrm>
          <a:prstGeom prst="rect">
            <a:avLst/>
          </a:prstGeom>
          <a:noFill/>
        </p:spPr>
        <p:txBody>
          <a:bodyPr wrap="square" rtlCol="0">
            <a:spAutoFit/>
          </a:bodyPr>
          <a:lstStyle/>
          <a:p>
            <a:pPr marL="0" lvl="1" algn="just">
              <a:lnSpc>
                <a:spcPct val="150000"/>
              </a:lnSpc>
            </a:pPr>
            <a:r>
              <a:rPr lang="en-US" altLang="zh-CN" sz="2400" dirty="0">
                <a:latin typeface="Century Gothic" panose="020B0502020202020204" pitchFamily="34" charset="0"/>
              </a:rPr>
              <a:t>RF data are different from the image data:</a:t>
            </a:r>
          </a:p>
          <a:p>
            <a:pPr marL="342900" lvl="1" indent="-342900" algn="just">
              <a:lnSpc>
                <a:spcPct val="150000"/>
              </a:lnSpc>
              <a:buFont typeface="Arial" panose="020B0604020202020204" pitchFamily="34" charset="0"/>
              <a:buChar char="•"/>
            </a:pPr>
            <a:r>
              <a:rPr lang="en-US" altLang="zh-CN" sz="2400" b="1" dirty="0">
                <a:latin typeface="Century Gothic" panose="020B0502020202020204" pitchFamily="34" charset="0"/>
              </a:rPr>
              <a:t>Time-series: </a:t>
            </a:r>
            <a:r>
              <a:rPr lang="en-US" altLang="zh-CN" sz="2400" dirty="0">
                <a:latin typeface="Century Gothic" panose="020B0502020202020204" pitchFamily="34" charset="0"/>
              </a:rPr>
              <a:t>RF signal captures </a:t>
            </a:r>
            <a:r>
              <a:rPr lang="en-US" altLang="zh-CN" sz="2400" dirty="0">
                <a:solidFill>
                  <a:srgbClr val="C00000"/>
                </a:solidFill>
                <a:latin typeface="Century Gothic" panose="020B0502020202020204" pitchFamily="34" charset="0"/>
              </a:rPr>
              <a:t>dynamic details </a:t>
            </a:r>
            <a:r>
              <a:rPr lang="en-US" altLang="zh-CN" sz="2400" dirty="0">
                <a:latin typeface="Century Gothic" panose="020B0502020202020204" pitchFamily="34" charset="0"/>
              </a:rPr>
              <a:t>over time, unlike static snapshot.</a:t>
            </a:r>
          </a:p>
          <a:p>
            <a:pPr marL="342900" lvl="1" indent="-342900" algn="just">
              <a:lnSpc>
                <a:spcPct val="150000"/>
              </a:lnSpc>
              <a:buFont typeface="Arial" panose="020B0604020202020204" pitchFamily="34" charset="0"/>
              <a:buChar char="•"/>
            </a:pPr>
            <a:r>
              <a:rPr lang="en-US" altLang="zh-CN" sz="2400" b="1" dirty="0">
                <a:latin typeface="Century Gothic" panose="020B0502020202020204" pitchFamily="34" charset="0"/>
              </a:rPr>
              <a:t>Frequency domain:</a:t>
            </a:r>
            <a:r>
              <a:rPr lang="en-US" altLang="zh-CN" sz="2400" dirty="0">
                <a:latin typeface="Century Gothic" panose="020B0502020202020204" pitchFamily="34" charset="0"/>
              </a:rPr>
              <a:t> essential features (e.g., doppler shift) are embedded in the frequency domain.</a:t>
            </a:r>
          </a:p>
          <a:p>
            <a:pPr marL="342900" lvl="1" indent="-342900" algn="just">
              <a:lnSpc>
                <a:spcPct val="150000"/>
              </a:lnSpc>
              <a:buFont typeface="Arial" panose="020B0604020202020204" pitchFamily="34" charset="0"/>
              <a:buChar char="•"/>
            </a:pPr>
            <a:r>
              <a:rPr lang="en-US" altLang="zh-CN" sz="2400" b="1" dirty="0">
                <a:latin typeface="Century Gothic" panose="020B0502020202020204" pitchFamily="34" charset="0"/>
              </a:rPr>
              <a:t>Complex-Valued: </a:t>
            </a:r>
            <a:r>
              <a:rPr lang="en-US" altLang="zh-CN" sz="2400" dirty="0">
                <a:latin typeface="Century Gothic" panose="020B0502020202020204" pitchFamily="34" charset="0"/>
              </a:rPr>
              <a:t>both </a:t>
            </a:r>
            <a:r>
              <a:rPr lang="en-US" altLang="zh-CN" sz="2400" dirty="0">
                <a:solidFill>
                  <a:srgbClr val="C00000"/>
                </a:solidFill>
                <a:latin typeface="Century Gothic" panose="020B0502020202020204" pitchFamily="34" charset="0"/>
              </a:rPr>
              <a:t>amplitude and phase</a:t>
            </a:r>
            <a:r>
              <a:rPr lang="en-US" altLang="zh-CN" sz="2400" dirty="0">
                <a:latin typeface="Century Gothic" panose="020B0502020202020204" pitchFamily="34" charset="0"/>
              </a:rPr>
              <a:t> carry critical information.</a:t>
            </a:r>
          </a:p>
        </p:txBody>
      </p:sp>
      <p:pic>
        <p:nvPicPr>
          <p:cNvPr id="10" name="图片 9">
            <a:extLst>
              <a:ext uri="{FF2B5EF4-FFF2-40B4-BE49-F238E27FC236}">
                <a16:creationId xmlns:a16="http://schemas.microsoft.com/office/drawing/2014/main" id="{8FE6E0A9-52E4-4C57-BE19-6C585DCF7C2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601012" y="1484784"/>
            <a:ext cx="1981494" cy="1485553"/>
          </a:xfrm>
          <a:prstGeom prst="rect">
            <a:avLst/>
          </a:prstGeom>
        </p:spPr>
      </p:pic>
      <p:sp>
        <p:nvSpPr>
          <p:cNvPr id="11" name="文本框 10">
            <a:extLst>
              <a:ext uri="{FF2B5EF4-FFF2-40B4-BE49-F238E27FC236}">
                <a16:creationId xmlns:a16="http://schemas.microsoft.com/office/drawing/2014/main" id="{613F4A65-7C87-4786-99BD-C9B3B73857DF}"/>
              </a:ext>
            </a:extLst>
          </p:cNvPr>
          <p:cNvSpPr txBox="1"/>
          <p:nvPr/>
        </p:nvSpPr>
        <p:spPr>
          <a:xfrm>
            <a:off x="7601012" y="3081380"/>
            <a:ext cx="3744936" cy="369332"/>
          </a:xfrm>
          <a:prstGeom prst="rect">
            <a:avLst/>
          </a:prstGeom>
          <a:noFill/>
        </p:spPr>
        <p:txBody>
          <a:bodyPr wrap="none" rtlCol="0">
            <a:spAutoFit/>
          </a:bodyPr>
          <a:lstStyle/>
          <a:p>
            <a:pPr algn="ctr" fontAlgn="base">
              <a:spcBef>
                <a:spcPct val="0"/>
              </a:spcBef>
              <a:spcAft>
                <a:spcPct val="0"/>
              </a:spcAft>
            </a:pPr>
            <a:r>
              <a:rPr lang="en-US" altLang="zh-CN" b="1" dirty="0">
                <a:solidFill>
                  <a:srgbClr val="0070C0"/>
                </a:solidFill>
                <a:latin typeface="Century Gothic" panose="020B0502020202020204" pitchFamily="34" charset="0"/>
              </a:rPr>
              <a:t>Dynamic signal </a:t>
            </a:r>
            <a:r>
              <a:rPr lang="en-US" altLang="zh-CN" b="1" dirty="0">
                <a:latin typeface="Century Gothic" panose="020B0502020202020204" pitchFamily="34" charset="0"/>
              </a:rPr>
              <a:t>vs. </a:t>
            </a:r>
            <a:r>
              <a:rPr lang="en-US" altLang="zh-CN" b="1" dirty="0">
                <a:solidFill>
                  <a:srgbClr val="0070C0"/>
                </a:solidFill>
                <a:latin typeface="Century Gothic" panose="020B0502020202020204" pitchFamily="34" charset="0"/>
              </a:rPr>
              <a:t>Static Image</a:t>
            </a:r>
          </a:p>
        </p:txBody>
      </p:sp>
      <p:pic>
        <p:nvPicPr>
          <p:cNvPr id="14" name="图片 13">
            <a:extLst>
              <a:ext uri="{FF2B5EF4-FFF2-40B4-BE49-F238E27FC236}">
                <a16:creationId xmlns:a16="http://schemas.microsoft.com/office/drawing/2014/main" id="{53A93FB0-02DC-483C-B132-4E5BCD3DC4D0}"/>
              </a:ext>
            </a:extLst>
          </p:cNvPr>
          <p:cNvPicPr>
            <a:picLocks noChangeAspect="1"/>
          </p:cNvPicPr>
          <p:nvPr/>
        </p:nvPicPr>
        <p:blipFill rotWithShape="1">
          <a:blip r:embed="rId4"/>
          <a:srcRect r="17327" b="25890"/>
          <a:stretch/>
        </p:blipFill>
        <p:spPr>
          <a:xfrm>
            <a:off x="9725730" y="1608949"/>
            <a:ext cx="1620218" cy="1237222"/>
          </a:xfrm>
          <a:prstGeom prst="rect">
            <a:avLst/>
          </a:prstGeom>
        </p:spPr>
      </p:pic>
      <p:sp>
        <p:nvSpPr>
          <p:cNvPr id="15" name="文本框 14">
            <a:extLst>
              <a:ext uri="{FF2B5EF4-FFF2-40B4-BE49-F238E27FC236}">
                <a16:creationId xmlns:a16="http://schemas.microsoft.com/office/drawing/2014/main" id="{9FA596E0-07CE-4970-AD8C-63661BE786B1}"/>
              </a:ext>
            </a:extLst>
          </p:cNvPr>
          <p:cNvSpPr txBox="1"/>
          <p:nvPr/>
        </p:nvSpPr>
        <p:spPr>
          <a:xfrm>
            <a:off x="7537698" y="5651956"/>
            <a:ext cx="3871573" cy="369332"/>
          </a:xfrm>
          <a:prstGeom prst="rect">
            <a:avLst/>
          </a:prstGeom>
          <a:noFill/>
        </p:spPr>
        <p:txBody>
          <a:bodyPr wrap="none" rtlCol="0">
            <a:spAutoFit/>
          </a:bodyPr>
          <a:lstStyle/>
          <a:p>
            <a:pPr algn="ctr" fontAlgn="base">
              <a:spcBef>
                <a:spcPct val="0"/>
              </a:spcBef>
              <a:spcAft>
                <a:spcPct val="0"/>
              </a:spcAft>
            </a:pPr>
            <a:r>
              <a:rPr lang="en-US" altLang="zh-CN" b="1" dirty="0">
                <a:solidFill>
                  <a:srgbClr val="0070C0"/>
                </a:solidFill>
                <a:latin typeface="Century Gothic" panose="020B0502020202020204" pitchFamily="34" charset="0"/>
              </a:rPr>
              <a:t>Complex-valued </a:t>
            </a:r>
            <a:r>
              <a:rPr lang="en-US" altLang="zh-CN" b="1" dirty="0">
                <a:latin typeface="Century Gothic" panose="020B0502020202020204" pitchFamily="34" charset="0"/>
              </a:rPr>
              <a:t>vs. </a:t>
            </a:r>
            <a:r>
              <a:rPr lang="en-US" altLang="zh-CN" b="1" dirty="0">
                <a:solidFill>
                  <a:srgbClr val="0070C0"/>
                </a:solidFill>
                <a:latin typeface="Century Gothic" panose="020B0502020202020204" pitchFamily="34" charset="0"/>
              </a:rPr>
              <a:t>Real-valued</a:t>
            </a:r>
          </a:p>
        </p:txBody>
      </p:sp>
      <p:pic>
        <p:nvPicPr>
          <p:cNvPr id="18" name="图片 17">
            <a:extLst>
              <a:ext uri="{FF2B5EF4-FFF2-40B4-BE49-F238E27FC236}">
                <a16:creationId xmlns:a16="http://schemas.microsoft.com/office/drawing/2014/main" id="{EF652F8F-AF39-47CC-A95F-D777399D3645}"/>
              </a:ext>
            </a:extLst>
          </p:cNvPr>
          <p:cNvPicPr>
            <a:picLocks noChangeAspect="1"/>
          </p:cNvPicPr>
          <p:nvPr/>
        </p:nvPicPr>
        <p:blipFill>
          <a:blip r:embed="rId5"/>
          <a:stretch>
            <a:fillRect/>
          </a:stretch>
        </p:blipFill>
        <p:spPr>
          <a:xfrm>
            <a:off x="7320136" y="4081458"/>
            <a:ext cx="2724248" cy="1619184"/>
          </a:xfrm>
          <a:prstGeom prst="rect">
            <a:avLst/>
          </a:prstGeom>
        </p:spPr>
      </p:pic>
      <p:pic>
        <p:nvPicPr>
          <p:cNvPr id="17" name="图片 16">
            <a:extLst>
              <a:ext uri="{FF2B5EF4-FFF2-40B4-BE49-F238E27FC236}">
                <a16:creationId xmlns:a16="http://schemas.microsoft.com/office/drawing/2014/main" id="{A9532775-00B9-40DF-B1C4-66EEC60D029A}"/>
              </a:ext>
            </a:extLst>
          </p:cNvPr>
          <p:cNvPicPr>
            <a:picLocks noChangeAspect="1"/>
          </p:cNvPicPr>
          <p:nvPr/>
        </p:nvPicPr>
        <p:blipFill>
          <a:blip r:embed="rId6"/>
          <a:stretch>
            <a:fillRect/>
          </a:stretch>
        </p:blipFill>
        <p:spPr>
          <a:xfrm>
            <a:off x="9746543" y="4346520"/>
            <a:ext cx="1872468" cy="1240925"/>
          </a:xfrm>
          <a:prstGeom prst="rect">
            <a:avLst/>
          </a:prstGeom>
        </p:spPr>
      </p:pic>
    </p:spTree>
    <p:extLst>
      <p:ext uri="{BB962C8B-B14F-4D97-AF65-F5344CB8AC3E}">
        <p14:creationId xmlns:p14="http://schemas.microsoft.com/office/powerpoint/2010/main" val="929907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Challenges</a:t>
            </a:r>
            <a:endParaRPr lang="zh-CN" altLang="en-US" dirty="0"/>
          </a:p>
        </p:txBody>
      </p:sp>
      <p:sp>
        <p:nvSpPr>
          <p:cNvPr id="4" name="灯片编号占位符 3"/>
          <p:cNvSpPr>
            <a:spLocks noGrp="1"/>
          </p:cNvSpPr>
          <p:nvPr>
            <p:ph type="sldNum" sz="quarter" idx="12"/>
          </p:nvPr>
        </p:nvSpPr>
        <p:spPr/>
        <p:txBody>
          <a:bodyPr/>
          <a:lstStyle/>
          <a:p>
            <a:pPr fontAlgn="base">
              <a:spcBef>
                <a:spcPct val="0"/>
              </a:spcBef>
              <a:spcAft>
                <a:spcPct val="0"/>
              </a:spcAft>
            </a:pPr>
            <a:fld id="{87AB51E9-348C-4DC8-84CE-839F8B9DCC07}" type="slidenum">
              <a:rPr lang="en-US" altLang="zh-CN">
                <a:solidFill>
                  <a:srgbClr val="000000"/>
                </a:solidFill>
                <a:latin typeface="Arial" charset="0"/>
              </a:rPr>
              <a:pPr fontAlgn="base">
                <a:spcBef>
                  <a:spcPct val="0"/>
                </a:spcBef>
                <a:spcAft>
                  <a:spcPct val="0"/>
                </a:spcAft>
              </a:pPr>
              <a:t>7</a:t>
            </a:fld>
            <a:endParaRPr lang="en-US" altLang="zh-CN">
              <a:solidFill>
                <a:srgbClr val="000000"/>
              </a:solidFill>
              <a:latin typeface="Arial" charset="0"/>
            </a:endParaRPr>
          </a:p>
        </p:txBody>
      </p:sp>
      <p:sp>
        <p:nvSpPr>
          <p:cNvPr id="3" name="文本框 2">
            <a:extLst>
              <a:ext uri="{FF2B5EF4-FFF2-40B4-BE49-F238E27FC236}">
                <a16:creationId xmlns:a16="http://schemas.microsoft.com/office/drawing/2014/main" id="{67098611-0501-A6E9-F153-56DB40F4606C}"/>
              </a:ext>
            </a:extLst>
          </p:cNvPr>
          <p:cNvSpPr txBox="1"/>
          <p:nvPr/>
        </p:nvSpPr>
        <p:spPr>
          <a:xfrm>
            <a:off x="479376" y="1340768"/>
            <a:ext cx="6552728" cy="4454104"/>
          </a:xfrm>
          <a:prstGeom prst="rect">
            <a:avLst/>
          </a:prstGeom>
          <a:noFill/>
        </p:spPr>
        <p:txBody>
          <a:bodyPr wrap="square" rtlCol="0">
            <a:spAutoFit/>
          </a:bodyPr>
          <a:lstStyle/>
          <a:p>
            <a:pPr marL="0" lvl="1" algn="just">
              <a:lnSpc>
                <a:spcPct val="150000"/>
              </a:lnSpc>
            </a:pPr>
            <a:r>
              <a:rPr lang="en-US" altLang="zh-CN" sz="2400" dirty="0">
                <a:latin typeface="Century Gothic" panose="020B0502020202020204" pitchFamily="34" charset="0"/>
              </a:rPr>
              <a:t>RF data are different from the image data:</a:t>
            </a:r>
          </a:p>
          <a:p>
            <a:pPr marL="342900" lvl="1" indent="-342900" algn="just">
              <a:lnSpc>
                <a:spcPct val="150000"/>
              </a:lnSpc>
              <a:buFont typeface="Arial" panose="020B0604020202020204" pitchFamily="34" charset="0"/>
              <a:buChar char="•"/>
            </a:pPr>
            <a:r>
              <a:rPr lang="en-US" altLang="zh-CN" sz="2400" b="1" dirty="0">
                <a:latin typeface="Century Gothic" panose="020B0502020202020204" pitchFamily="34" charset="0"/>
              </a:rPr>
              <a:t>Time-series: </a:t>
            </a:r>
            <a:r>
              <a:rPr lang="en-US" altLang="zh-CN" sz="2400" dirty="0">
                <a:latin typeface="Century Gothic" panose="020B0502020202020204" pitchFamily="34" charset="0"/>
              </a:rPr>
              <a:t>RF signal captures </a:t>
            </a:r>
            <a:r>
              <a:rPr lang="en-US" altLang="zh-CN" sz="2400" dirty="0">
                <a:solidFill>
                  <a:srgbClr val="C00000"/>
                </a:solidFill>
                <a:latin typeface="Century Gothic" panose="020B0502020202020204" pitchFamily="34" charset="0"/>
              </a:rPr>
              <a:t>dynamic details </a:t>
            </a:r>
            <a:r>
              <a:rPr lang="en-US" altLang="zh-CN" sz="2400" dirty="0">
                <a:latin typeface="Century Gothic" panose="020B0502020202020204" pitchFamily="34" charset="0"/>
              </a:rPr>
              <a:t>over time, unlike static snapshot.</a:t>
            </a:r>
          </a:p>
          <a:p>
            <a:pPr marL="342900" lvl="1" indent="-342900" algn="just">
              <a:lnSpc>
                <a:spcPct val="150000"/>
              </a:lnSpc>
              <a:buFont typeface="Arial" panose="020B0604020202020204" pitchFamily="34" charset="0"/>
              <a:buChar char="•"/>
            </a:pPr>
            <a:r>
              <a:rPr lang="en-US" altLang="zh-CN" sz="2400" b="1" dirty="0">
                <a:latin typeface="Century Gothic" panose="020B0502020202020204" pitchFamily="34" charset="0"/>
              </a:rPr>
              <a:t>Frequency domain:</a:t>
            </a:r>
            <a:r>
              <a:rPr lang="en-US" altLang="zh-CN" sz="2400" dirty="0">
                <a:latin typeface="Century Gothic" panose="020B0502020202020204" pitchFamily="34" charset="0"/>
              </a:rPr>
              <a:t> essential features (e.g., doppler shift) are embedded in the frequency domain.</a:t>
            </a:r>
          </a:p>
          <a:p>
            <a:pPr marL="342900" lvl="1" indent="-342900" algn="just">
              <a:lnSpc>
                <a:spcPct val="150000"/>
              </a:lnSpc>
              <a:buFont typeface="Arial" panose="020B0604020202020204" pitchFamily="34" charset="0"/>
              <a:buChar char="•"/>
            </a:pPr>
            <a:r>
              <a:rPr lang="en-US" altLang="zh-CN" sz="2400" b="1" dirty="0">
                <a:latin typeface="Century Gothic" panose="020B0502020202020204" pitchFamily="34" charset="0"/>
              </a:rPr>
              <a:t>Complex-Valued: </a:t>
            </a:r>
            <a:r>
              <a:rPr lang="en-US" altLang="zh-CN" sz="2400" dirty="0">
                <a:latin typeface="Century Gothic" panose="020B0502020202020204" pitchFamily="34" charset="0"/>
              </a:rPr>
              <a:t>both amplitude and phase carry critical information.</a:t>
            </a:r>
          </a:p>
        </p:txBody>
      </p:sp>
      <p:pic>
        <p:nvPicPr>
          <p:cNvPr id="10" name="图片 9">
            <a:extLst>
              <a:ext uri="{FF2B5EF4-FFF2-40B4-BE49-F238E27FC236}">
                <a16:creationId xmlns:a16="http://schemas.microsoft.com/office/drawing/2014/main" id="{8FE6E0A9-52E4-4C57-BE19-6C585DCF7C2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601012" y="1484784"/>
            <a:ext cx="1981494" cy="1485553"/>
          </a:xfrm>
          <a:prstGeom prst="rect">
            <a:avLst/>
          </a:prstGeom>
        </p:spPr>
      </p:pic>
      <p:sp>
        <p:nvSpPr>
          <p:cNvPr id="11" name="文本框 10">
            <a:extLst>
              <a:ext uri="{FF2B5EF4-FFF2-40B4-BE49-F238E27FC236}">
                <a16:creationId xmlns:a16="http://schemas.microsoft.com/office/drawing/2014/main" id="{613F4A65-7C87-4786-99BD-C9B3B73857DF}"/>
              </a:ext>
            </a:extLst>
          </p:cNvPr>
          <p:cNvSpPr txBox="1"/>
          <p:nvPr/>
        </p:nvSpPr>
        <p:spPr>
          <a:xfrm>
            <a:off x="7601012" y="3081380"/>
            <a:ext cx="3744936" cy="369332"/>
          </a:xfrm>
          <a:prstGeom prst="rect">
            <a:avLst/>
          </a:prstGeom>
          <a:noFill/>
        </p:spPr>
        <p:txBody>
          <a:bodyPr wrap="none" rtlCol="0">
            <a:spAutoFit/>
          </a:bodyPr>
          <a:lstStyle/>
          <a:p>
            <a:pPr algn="ctr" fontAlgn="base">
              <a:spcBef>
                <a:spcPct val="0"/>
              </a:spcBef>
              <a:spcAft>
                <a:spcPct val="0"/>
              </a:spcAft>
            </a:pPr>
            <a:r>
              <a:rPr lang="en-US" altLang="zh-CN" b="1" dirty="0">
                <a:solidFill>
                  <a:srgbClr val="0070C0"/>
                </a:solidFill>
                <a:latin typeface="Century Gothic" panose="020B0502020202020204" pitchFamily="34" charset="0"/>
              </a:rPr>
              <a:t>Dynamic signal </a:t>
            </a:r>
            <a:r>
              <a:rPr lang="en-US" altLang="zh-CN" b="1" dirty="0">
                <a:latin typeface="Century Gothic" panose="020B0502020202020204" pitchFamily="34" charset="0"/>
              </a:rPr>
              <a:t>vs. </a:t>
            </a:r>
            <a:r>
              <a:rPr lang="en-US" altLang="zh-CN" b="1" dirty="0">
                <a:solidFill>
                  <a:srgbClr val="0070C0"/>
                </a:solidFill>
                <a:latin typeface="Century Gothic" panose="020B0502020202020204" pitchFamily="34" charset="0"/>
              </a:rPr>
              <a:t>Static Image</a:t>
            </a:r>
          </a:p>
        </p:txBody>
      </p:sp>
      <p:pic>
        <p:nvPicPr>
          <p:cNvPr id="14" name="图片 13">
            <a:extLst>
              <a:ext uri="{FF2B5EF4-FFF2-40B4-BE49-F238E27FC236}">
                <a16:creationId xmlns:a16="http://schemas.microsoft.com/office/drawing/2014/main" id="{53A93FB0-02DC-483C-B132-4E5BCD3DC4D0}"/>
              </a:ext>
            </a:extLst>
          </p:cNvPr>
          <p:cNvPicPr>
            <a:picLocks noChangeAspect="1"/>
          </p:cNvPicPr>
          <p:nvPr/>
        </p:nvPicPr>
        <p:blipFill rotWithShape="1">
          <a:blip r:embed="rId4"/>
          <a:srcRect r="17327" b="25890"/>
          <a:stretch/>
        </p:blipFill>
        <p:spPr>
          <a:xfrm>
            <a:off x="9725730" y="1608949"/>
            <a:ext cx="1620218" cy="1237222"/>
          </a:xfrm>
          <a:prstGeom prst="rect">
            <a:avLst/>
          </a:prstGeom>
        </p:spPr>
      </p:pic>
      <p:sp>
        <p:nvSpPr>
          <p:cNvPr id="15" name="文本框 14">
            <a:extLst>
              <a:ext uri="{FF2B5EF4-FFF2-40B4-BE49-F238E27FC236}">
                <a16:creationId xmlns:a16="http://schemas.microsoft.com/office/drawing/2014/main" id="{9FA596E0-07CE-4970-AD8C-63661BE786B1}"/>
              </a:ext>
            </a:extLst>
          </p:cNvPr>
          <p:cNvSpPr txBox="1"/>
          <p:nvPr/>
        </p:nvSpPr>
        <p:spPr>
          <a:xfrm>
            <a:off x="7537698" y="5651956"/>
            <a:ext cx="3871573" cy="369332"/>
          </a:xfrm>
          <a:prstGeom prst="rect">
            <a:avLst/>
          </a:prstGeom>
          <a:noFill/>
        </p:spPr>
        <p:txBody>
          <a:bodyPr wrap="none" rtlCol="0">
            <a:spAutoFit/>
          </a:bodyPr>
          <a:lstStyle/>
          <a:p>
            <a:pPr algn="ctr" fontAlgn="base">
              <a:spcBef>
                <a:spcPct val="0"/>
              </a:spcBef>
              <a:spcAft>
                <a:spcPct val="0"/>
              </a:spcAft>
            </a:pPr>
            <a:r>
              <a:rPr lang="en-US" altLang="zh-CN" b="1" dirty="0">
                <a:solidFill>
                  <a:srgbClr val="0070C0"/>
                </a:solidFill>
                <a:latin typeface="Century Gothic" panose="020B0502020202020204" pitchFamily="34" charset="0"/>
              </a:rPr>
              <a:t>Complex-valued </a:t>
            </a:r>
            <a:r>
              <a:rPr lang="en-US" altLang="zh-CN" b="1" dirty="0">
                <a:latin typeface="Century Gothic" panose="020B0502020202020204" pitchFamily="34" charset="0"/>
              </a:rPr>
              <a:t>vs. </a:t>
            </a:r>
            <a:r>
              <a:rPr lang="en-US" altLang="zh-CN" b="1" dirty="0">
                <a:solidFill>
                  <a:srgbClr val="0070C0"/>
                </a:solidFill>
                <a:latin typeface="Century Gothic" panose="020B0502020202020204" pitchFamily="34" charset="0"/>
              </a:rPr>
              <a:t>Real-valued</a:t>
            </a:r>
          </a:p>
        </p:txBody>
      </p:sp>
      <p:pic>
        <p:nvPicPr>
          <p:cNvPr id="18" name="图片 17">
            <a:extLst>
              <a:ext uri="{FF2B5EF4-FFF2-40B4-BE49-F238E27FC236}">
                <a16:creationId xmlns:a16="http://schemas.microsoft.com/office/drawing/2014/main" id="{EF652F8F-AF39-47CC-A95F-D777399D3645}"/>
              </a:ext>
            </a:extLst>
          </p:cNvPr>
          <p:cNvPicPr>
            <a:picLocks noChangeAspect="1"/>
          </p:cNvPicPr>
          <p:nvPr/>
        </p:nvPicPr>
        <p:blipFill>
          <a:blip r:embed="rId5"/>
          <a:stretch>
            <a:fillRect/>
          </a:stretch>
        </p:blipFill>
        <p:spPr>
          <a:xfrm>
            <a:off x="7320136" y="4081458"/>
            <a:ext cx="2724248" cy="1619184"/>
          </a:xfrm>
          <a:prstGeom prst="rect">
            <a:avLst/>
          </a:prstGeom>
        </p:spPr>
      </p:pic>
      <p:pic>
        <p:nvPicPr>
          <p:cNvPr id="17" name="图片 16">
            <a:extLst>
              <a:ext uri="{FF2B5EF4-FFF2-40B4-BE49-F238E27FC236}">
                <a16:creationId xmlns:a16="http://schemas.microsoft.com/office/drawing/2014/main" id="{A9532775-00B9-40DF-B1C4-66EEC60D029A}"/>
              </a:ext>
            </a:extLst>
          </p:cNvPr>
          <p:cNvPicPr>
            <a:picLocks noChangeAspect="1"/>
          </p:cNvPicPr>
          <p:nvPr/>
        </p:nvPicPr>
        <p:blipFill>
          <a:blip r:embed="rId6"/>
          <a:stretch>
            <a:fillRect/>
          </a:stretch>
        </p:blipFill>
        <p:spPr>
          <a:xfrm>
            <a:off x="9746543" y="4346520"/>
            <a:ext cx="1872468" cy="1240925"/>
          </a:xfrm>
          <a:prstGeom prst="rect">
            <a:avLst/>
          </a:prstGeom>
        </p:spPr>
      </p:pic>
      <p:sp>
        <p:nvSpPr>
          <p:cNvPr id="5" name="圆角矩形 14">
            <a:extLst>
              <a:ext uri="{FF2B5EF4-FFF2-40B4-BE49-F238E27FC236}">
                <a16:creationId xmlns:a16="http://schemas.microsoft.com/office/drawing/2014/main" id="{39BEA43F-075E-EDDB-4932-CEFE05755BCA}"/>
              </a:ext>
            </a:extLst>
          </p:cNvPr>
          <p:cNvSpPr/>
          <p:nvPr/>
        </p:nvSpPr>
        <p:spPr>
          <a:xfrm>
            <a:off x="7071765" y="3049434"/>
            <a:ext cx="5109753" cy="838230"/>
          </a:xfrm>
          <a:prstGeom prst="roundRect">
            <a:avLst>
              <a:gd name="adj" fmla="val 13916"/>
            </a:avLst>
          </a:prstGeom>
          <a:solidFill>
            <a:srgbClr val="F2F7FC"/>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chemeClr val="tx1"/>
                </a:solidFill>
                <a:latin typeface="Century Gothic" panose="020B0502020202020204" pitchFamily="34" charset="0"/>
              </a:rPr>
              <a:t>   </a:t>
            </a:r>
            <a:r>
              <a:rPr lang="en-US" altLang="zh-CN" sz="2000" b="1" dirty="0">
                <a:solidFill>
                  <a:schemeClr val="tx1"/>
                </a:solidFill>
                <a:latin typeface="Century Gothic" panose="020B0502020202020204" pitchFamily="34" charset="0"/>
              </a:rPr>
              <a:t>1. Capture </a:t>
            </a:r>
            <a:r>
              <a:rPr lang="en-US" altLang="zh-CN" sz="2000" b="1" dirty="0">
                <a:solidFill>
                  <a:srgbClr val="C00000"/>
                </a:solidFill>
                <a:latin typeface="Century Gothic" panose="020B0502020202020204" pitchFamily="34" charset="0"/>
              </a:rPr>
              <a:t>time-frequency</a:t>
            </a:r>
            <a:r>
              <a:rPr lang="en-US" altLang="zh-CN" sz="2000" b="1" dirty="0">
                <a:solidFill>
                  <a:schemeClr val="tx1"/>
                </a:solidFill>
                <a:latin typeface="Century Gothic" panose="020B0502020202020204" pitchFamily="34" charset="0"/>
              </a:rPr>
              <a:t> features</a:t>
            </a:r>
          </a:p>
          <a:p>
            <a:r>
              <a:rPr lang="en-US" altLang="zh-CN" sz="2000" b="1" dirty="0">
                <a:solidFill>
                  <a:schemeClr val="tx1"/>
                </a:solidFill>
                <a:latin typeface="Century Gothic" panose="020B0502020202020204" pitchFamily="34" charset="0"/>
              </a:rPr>
              <a:t>      with time-frequency diffusion theory.</a:t>
            </a:r>
            <a:endParaRPr lang="en-US" altLang="zh-CN" sz="2400" b="1" dirty="0">
              <a:solidFill>
                <a:schemeClr val="tx1"/>
              </a:solidFill>
              <a:latin typeface="Century Gothic" panose="020B0502020202020204" pitchFamily="34" charset="0"/>
            </a:endParaRPr>
          </a:p>
        </p:txBody>
      </p:sp>
      <p:pic>
        <p:nvPicPr>
          <p:cNvPr id="6" name="图片 5" descr="图标&#10;&#10;描述已自动生成">
            <a:extLst>
              <a:ext uri="{FF2B5EF4-FFF2-40B4-BE49-F238E27FC236}">
                <a16:creationId xmlns:a16="http://schemas.microsoft.com/office/drawing/2014/main" id="{387EA5B4-025C-D7FC-952A-CEF05E1E92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6387" y="3129089"/>
            <a:ext cx="405439" cy="431310"/>
          </a:xfrm>
          <a:prstGeom prst="rect">
            <a:avLst/>
          </a:prstGeom>
        </p:spPr>
      </p:pic>
      <p:sp>
        <p:nvSpPr>
          <p:cNvPr id="7" name="圆角矩形 14">
            <a:extLst>
              <a:ext uri="{FF2B5EF4-FFF2-40B4-BE49-F238E27FC236}">
                <a16:creationId xmlns:a16="http://schemas.microsoft.com/office/drawing/2014/main" id="{283F0A14-DFD4-C2A3-F2D5-17428C9E5397}"/>
              </a:ext>
            </a:extLst>
          </p:cNvPr>
          <p:cNvSpPr/>
          <p:nvPr/>
        </p:nvSpPr>
        <p:spPr>
          <a:xfrm>
            <a:off x="7032104" y="5676016"/>
            <a:ext cx="5109753" cy="838230"/>
          </a:xfrm>
          <a:prstGeom prst="roundRect">
            <a:avLst>
              <a:gd name="adj" fmla="val 13916"/>
            </a:avLst>
          </a:prstGeom>
          <a:solidFill>
            <a:srgbClr val="F2F7FC"/>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chemeClr val="tx1"/>
                </a:solidFill>
                <a:latin typeface="Century Gothic" panose="020B0502020202020204" pitchFamily="34" charset="0"/>
              </a:rPr>
              <a:t>   </a:t>
            </a:r>
            <a:r>
              <a:rPr lang="en-US" altLang="zh-CN" sz="2000" b="1" dirty="0">
                <a:solidFill>
                  <a:schemeClr val="tx1"/>
                </a:solidFill>
                <a:latin typeface="Century Gothic" panose="020B0502020202020204" pitchFamily="34" charset="0"/>
              </a:rPr>
              <a:t>2. Handle </a:t>
            </a:r>
            <a:r>
              <a:rPr lang="en-US" altLang="zh-CN" sz="2000" b="1" dirty="0">
                <a:solidFill>
                  <a:srgbClr val="C00000"/>
                </a:solidFill>
                <a:latin typeface="Century Gothic" panose="020B0502020202020204" pitchFamily="34" charset="0"/>
              </a:rPr>
              <a:t>complex-valued </a:t>
            </a:r>
            <a:r>
              <a:rPr lang="en-US" altLang="zh-CN" sz="2000" b="1" dirty="0">
                <a:solidFill>
                  <a:schemeClr val="tx1"/>
                </a:solidFill>
                <a:latin typeface="Century Gothic" panose="020B0502020202020204" pitchFamily="34" charset="0"/>
              </a:rPr>
              <a:t>inputs, with a complex-valued network design.</a:t>
            </a:r>
            <a:endParaRPr lang="en-US" altLang="zh-CN" sz="2400" b="1" dirty="0">
              <a:solidFill>
                <a:schemeClr val="tx1"/>
              </a:solidFill>
              <a:latin typeface="Century Gothic" panose="020B0502020202020204" pitchFamily="34" charset="0"/>
            </a:endParaRPr>
          </a:p>
        </p:txBody>
      </p:sp>
      <p:pic>
        <p:nvPicPr>
          <p:cNvPr id="8" name="图片 7" descr="图标&#10;&#10;描述已自动生成">
            <a:extLst>
              <a:ext uri="{FF2B5EF4-FFF2-40B4-BE49-F238E27FC236}">
                <a16:creationId xmlns:a16="http://schemas.microsoft.com/office/drawing/2014/main" id="{8C649551-8BE1-F231-1C6D-E6157113A5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6726" y="5755671"/>
            <a:ext cx="405439" cy="431310"/>
          </a:xfrm>
          <a:prstGeom prst="rect">
            <a:avLst/>
          </a:prstGeom>
        </p:spPr>
      </p:pic>
    </p:spTree>
    <p:extLst>
      <p:ext uri="{BB962C8B-B14F-4D97-AF65-F5344CB8AC3E}">
        <p14:creationId xmlns:p14="http://schemas.microsoft.com/office/powerpoint/2010/main" val="15222824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Theory: Time-Frequency Diffusion</a:t>
            </a:r>
            <a:endParaRPr lang="zh-CN" altLang="en-US" dirty="0"/>
          </a:p>
        </p:txBody>
      </p:sp>
      <p:sp>
        <p:nvSpPr>
          <p:cNvPr id="4" name="灯片编号占位符 3"/>
          <p:cNvSpPr>
            <a:spLocks noGrp="1"/>
          </p:cNvSpPr>
          <p:nvPr>
            <p:ph type="sldNum" sz="quarter" idx="12"/>
          </p:nvPr>
        </p:nvSpPr>
        <p:spPr/>
        <p:txBody>
          <a:bodyPr/>
          <a:lstStyle/>
          <a:p>
            <a:pPr fontAlgn="base">
              <a:spcBef>
                <a:spcPct val="0"/>
              </a:spcBef>
              <a:spcAft>
                <a:spcPct val="0"/>
              </a:spcAft>
            </a:pPr>
            <a:fld id="{87AB51E9-348C-4DC8-84CE-839F8B9DCC07}" type="slidenum">
              <a:rPr lang="en-US" altLang="zh-CN">
                <a:solidFill>
                  <a:srgbClr val="000000"/>
                </a:solidFill>
                <a:latin typeface="Arial" charset="0"/>
              </a:rPr>
              <a:pPr fontAlgn="base">
                <a:spcBef>
                  <a:spcPct val="0"/>
                </a:spcBef>
                <a:spcAft>
                  <a:spcPct val="0"/>
                </a:spcAft>
              </a:pPr>
              <a:t>8</a:t>
            </a:fld>
            <a:endParaRPr lang="en-US" altLang="zh-CN">
              <a:solidFill>
                <a:srgbClr val="000000"/>
              </a:solidFill>
              <a:latin typeface="Arial" charset="0"/>
            </a:endParaRP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67098611-0501-A6E9-F153-56DB40F4606C}"/>
                  </a:ext>
                </a:extLst>
              </p:cNvPr>
              <p:cNvSpPr txBox="1"/>
              <p:nvPr/>
            </p:nvSpPr>
            <p:spPr>
              <a:xfrm>
                <a:off x="479376" y="1340768"/>
                <a:ext cx="6768752" cy="3530775"/>
              </a:xfrm>
              <a:prstGeom prst="rect">
                <a:avLst/>
              </a:prstGeom>
              <a:noFill/>
            </p:spPr>
            <p:txBody>
              <a:bodyPr wrap="square" rtlCol="0">
                <a:spAutoFit/>
              </a:bodyPr>
              <a:lstStyle/>
              <a:p>
                <a:pPr marL="342900" lvl="1" indent="-342900" algn="just">
                  <a:lnSpc>
                    <a:spcPct val="150000"/>
                  </a:lnSpc>
                  <a:buFont typeface="Arial" panose="020B0604020202020204" pitchFamily="34" charset="0"/>
                  <a:buChar char="•"/>
                </a:pPr>
                <a:r>
                  <a:rPr lang="en-US" altLang="zh-CN" sz="2400" b="1" dirty="0">
                    <a:latin typeface="Century Gothic" panose="020B0502020202020204" pitchFamily="34" charset="0"/>
                  </a:rPr>
                  <a:t>Forward Process: </a:t>
                </a:r>
                <a:r>
                  <a:rPr lang="en-US" altLang="zh-CN" sz="2400" dirty="0">
                    <a:latin typeface="Century Gothic" panose="020B0502020202020204" pitchFamily="34" charset="0"/>
                  </a:rPr>
                  <a:t>iteratively </a:t>
                </a:r>
                <a:r>
                  <a:rPr lang="en-US" altLang="zh-CN" sz="2400" dirty="0">
                    <a:solidFill>
                      <a:srgbClr val="C00000"/>
                    </a:solidFill>
                    <a:latin typeface="Century Gothic" panose="020B0502020202020204" pitchFamily="34" charset="0"/>
                  </a:rPr>
                  <a:t>add Gaussian noise</a:t>
                </a:r>
                <a:r>
                  <a:rPr lang="en-US" altLang="zh-CN" sz="2400" dirty="0">
                    <a:latin typeface="Century Gothic" panose="020B0502020202020204" pitchFamily="34" charset="0"/>
                  </a:rPr>
                  <a:t> in the time domain, while </a:t>
                </a:r>
                <a:r>
                  <a:rPr lang="en-US" altLang="zh-CN" sz="2400" dirty="0">
                    <a:solidFill>
                      <a:srgbClr val="C00000"/>
                    </a:solidFill>
                    <a:latin typeface="Century Gothic" panose="020B0502020202020204" pitchFamily="34" charset="0"/>
                  </a:rPr>
                  <a:t>blurs the spectrum </a:t>
                </a:r>
                <a:r>
                  <a:rPr lang="en-US" altLang="zh-CN" sz="2400" dirty="0">
                    <a:latin typeface="Century Gothic" panose="020B0502020202020204" pitchFamily="34" charset="0"/>
                  </a:rPr>
                  <a:t>in the frequency domain.</a:t>
                </a:r>
              </a:p>
              <a:p>
                <a:pPr marL="342900" indent="-342900">
                  <a:lnSpc>
                    <a:spcPct val="150000"/>
                  </a:lnSpc>
                  <a:buFont typeface="Arial" panose="020B0604020202020204" pitchFamily="34" charset="0"/>
                  <a:buChar char="•"/>
                </a:pPr>
                <a:r>
                  <a:rPr lang="en-US" altLang="zh-CN" sz="2400" b="1" dirty="0">
                    <a:latin typeface="Century Gothic" panose="020B0502020202020204" pitchFamily="34" charset="0"/>
                  </a:rPr>
                  <a:t>Reverse Process:</a:t>
                </a:r>
                <a:r>
                  <a:rPr lang="en-US" altLang="zh-CN" sz="2400" dirty="0">
                    <a:latin typeface="Century Gothic" panose="020B0502020202020204" pitchFamily="34" charset="0"/>
                  </a:rPr>
                  <a:t> reconstruct</a:t>
                </a:r>
                <a:r>
                  <a:rPr lang="zh-CN" altLang="zh-CN" sz="2400" dirty="0">
                    <a:effectLst/>
                    <a:ea typeface="Cambria Math" panose="02040503050406030204" pitchFamily="18" charset="0"/>
                    <a:cs typeface="Times New Roman" panose="02020603050405020304" pitchFamily="18" charset="0"/>
                  </a:rPr>
                  <a:t> </a:t>
                </a:r>
                <a14:m>
                  <m:oMath xmlns:m="http://schemas.openxmlformats.org/officeDocument/2006/math">
                    <m:sSub>
                      <m:sSubPr>
                        <m:ctrlPr>
                          <a:rPr lang="zh-CN" altLang="zh-CN" sz="2400" i="1"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b="1" i="1">
                            <a:effectLst/>
                            <a:latin typeface="Cambria Math" panose="02040503050406030204" pitchFamily="18" charset="0"/>
                            <a:ea typeface="等线" panose="02010600030101010101" pitchFamily="2" charset="-122"/>
                            <a:cs typeface="Times New Roman" panose="02020603050405020304" pitchFamily="18" charset="0"/>
                          </a:rPr>
                          <m:t>𝒙</m:t>
                        </m:r>
                      </m:e>
                      <m:sub>
                        <m:r>
                          <a:rPr lang="en-US" altLang="zh-CN" sz="2400" i="1">
                            <a:effectLst/>
                            <a:latin typeface="Cambria Math" panose="02040503050406030204" pitchFamily="18" charset="0"/>
                            <a:ea typeface="等线" panose="02010600030101010101" pitchFamily="2" charset="-122"/>
                            <a:cs typeface="Times New Roman" panose="02020603050405020304" pitchFamily="18" charset="0"/>
                          </a:rPr>
                          <m:t>𝑡</m:t>
                        </m:r>
                        <m:r>
                          <a:rPr lang="en-US" altLang="zh-CN" sz="2400" b="0" i="1" smtClean="0">
                            <a:effectLst/>
                            <a:latin typeface="Cambria Math" panose="02040503050406030204" pitchFamily="18" charset="0"/>
                            <a:ea typeface="等线" panose="02010600030101010101" pitchFamily="2" charset="-122"/>
                            <a:cs typeface="Times New Roman" panose="02020603050405020304" pitchFamily="18" charset="0"/>
                          </a:rPr>
                          <m:t>−1</m:t>
                        </m:r>
                      </m:sub>
                    </m:sSub>
                  </m:oMath>
                </a14:m>
                <a:r>
                  <a:rPr lang="en-US" altLang="zh-CN" sz="2800" dirty="0">
                    <a:latin typeface="Calibri" panose="020F0502020204030204" pitchFamily="34" charset="0"/>
                    <a:cs typeface="Calibri" panose="020F0502020204030204" pitchFamily="34" charset="0"/>
                  </a:rPr>
                  <a:t> </a:t>
                </a:r>
                <a:r>
                  <a:rPr lang="en-US" altLang="zh-CN" sz="2400" dirty="0">
                    <a:latin typeface="Century Gothic" panose="020B0502020202020204" pitchFamily="34" charset="0"/>
                  </a:rPr>
                  <a:t>by denoising </a:t>
                </a:r>
                <a14:m>
                  <m:oMath xmlns:m="http://schemas.openxmlformats.org/officeDocument/2006/math">
                    <m:sSub>
                      <m:sSubPr>
                        <m:ctrlPr>
                          <a:rPr lang="zh-CN" altLang="zh-CN" sz="2400" i="1"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b="1" i="1">
                            <a:effectLst/>
                            <a:latin typeface="Cambria Math" panose="02040503050406030204" pitchFamily="18" charset="0"/>
                            <a:ea typeface="等线" panose="02010600030101010101" pitchFamily="2" charset="-122"/>
                            <a:cs typeface="Times New Roman" panose="02020603050405020304" pitchFamily="18" charset="0"/>
                          </a:rPr>
                          <m:t>𝒙</m:t>
                        </m:r>
                      </m:e>
                      <m:sub>
                        <m:r>
                          <a:rPr lang="en-US" altLang="zh-CN" sz="2400" i="1">
                            <a:effectLst/>
                            <a:latin typeface="Cambria Math" panose="02040503050406030204" pitchFamily="18" charset="0"/>
                            <a:ea typeface="等线" panose="02010600030101010101" pitchFamily="2" charset="-122"/>
                            <a:cs typeface="Times New Roman" panose="02020603050405020304" pitchFamily="18" charset="0"/>
                          </a:rPr>
                          <m:t>𝑡</m:t>
                        </m:r>
                      </m:sub>
                    </m:sSub>
                  </m:oMath>
                </a14:m>
                <a:r>
                  <a:rPr lang="en-US" altLang="zh-CN" sz="2800" dirty="0">
                    <a:latin typeface="Calibri" panose="020F0502020204030204" pitchFamily="34" charset="0"/>
                    <a:cs typeface="Calibri" panose="020F0502020204030204" pitchFamily="34" charset="0"/>
                  </a:rPr>
                  <a:t> </a:t>
                </a:r>
                <a:r>
                  <a:rPr lang="en-US" altLang="zh-CN" sz="2400" dirty="0">
                    <a:latin typeface="Century Gothic" panose="020B0502020202020204" pitchFamily="34" charset="0"/>
                  </a:rPr>
                  <a:t>in the time domain, while deblurring in the frequency domain.</a:t>
                </a:r>
              </a:p>
            </p:txBody>
          </p:sp>
        </mc:Choice>
        <mc:Fallback xmlns="">
          <p:sp>
            <p:nvSpPr>
              <p:cNvPr id="3" name="文本框 2">
                <a:extLst>
                  <a:ext uri="{FF2B5EF4-FFF2-40B4-BE49-F238E27FC236}">
                    <a16:creationId xmlns:a16="http://schemas.microsoft.com/office/drawing/2014/main" id="{67098611-0501-A6E9-F153-56DB40F4606C}"/>
                  </a:ext>
                </a:extLst>
              </p:cNvPr>
              <p:cNvSpPr txBox="1">
                <a:spLocks noRot="1" noChangeAspect="1" noMove="1" noResize="1" noEditPoints="1" noAdjustHandles="1" noChangeArrowheads="1" noChangeShapeType="1" noTextEdit="1"/>
              </p:cNvSpPr>
              <p:nvPr/>
            </p:nvSpPr>
            <p:spPr>
              <a:xfrm>
                <a:off x="479376" y="1340768"/>
                <a:ext cx="6768752" cy="3530775"/>
              </a:xfrm>
              <a:prstGeom prst="rect">
                <a:avLst/>
              </a:prstGeom>
              <a:blipFill>
                <a:blip r:embed="rId3"/>
                <a:stretch>
                  <a:fillRect l="-1261" r="-1351" b="-3109"/>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2C51BE03-E2A7-765D-4550-C75809C7520B}"/>
              </a:ext>
            </a:extLst>
          </p:cNvPr>
          <p:cNvPicPr>
            <a:picLocks noChangeAspect="1"/>
          </p:cNvPicPr>
          <p:nvPr/>
        </p:nvPicPr>
        <p:blipFill>
          <a:blip r:embed="rId4"/>
          <a:stretch>
            <a:fillRect/>
          </a:stretch>
        </p:blipFill>
        <p:spPr>
          <a:xfrm>
            <a:off x="7170137" y="1497050"/>
            <a:ext cx="5046543" cy="4668254"/>
          </a:xfrm>
          <a:prstGeom prst="rect">
            <a:avLst/>
          </a:prstGeom>
        </p:spPr>
      </p:pic>
      <p:sp>
        <p:nvSpPr>
          <p:cNvPr id="10" name="圆角矩形 14">
            <a:extLst>
              <a:ext uri="{FF2B5EF4-FFF2-40B4-BE49-F238E27FC236}">
                <a16:creationId xmlns:a16="http://schemas.microsoft.com/office/drawing/2014/main" id="{031E1550-D05D-BF29-ADB8-35D5EA2932E0}"/>
              </a:ext>
            </a:extLst>
          </p:cNvPr>
          <p:cNvSpPr/>
          <p:nvPr/>
        </p:nvSpPr>
        <p:spPr>
          <a:xfrm>
            <a:off x="696547" y="5085184"/>
            <a:ext cx="6407565" cy="1296144"/>
          </a:xfrm>
          <a:prstGeom prst="roundRect">
            <a:avLst>
              <a:gd name="adj" fmla="val 13916"/>
            </a:avLst>
          </a:prstGeom>
          <a:solidFill>
            <a:srgbClr val="F2F7FC"/>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zh-CN" sz="2400" b="1" dirty="0">
                <a:solidFill>
                  <a:schemeClr val="tx1"/>
                </a:solidFill>
                <a:latin typeface="Century Gothic" panose="020B0502020202020204" pitchFamily="34" charset="0"/>
              </a:rPr>
              <a:t>     Diffusion model focuses on the feature destructed during the forward process.</a:t>
            </a:r>
            <a:endParaRPr lang="en-US" altLang="zh-CN" sz="2400" b="1" dirty="0">
              <a:solidFill>
                <a:srgbClr val="C00000"/>
              </a:solidFill>
              <a:latin typeface="Century Gothic" panose="020B0502020202020204" pitchFamily="34" charset="0"/>
            </a:endParaRPr>
          </a:p>
        </p:txBody>
      </p:sp>
      <p:pic>
        <p:nvPicPr>
          <p:cNvPr id="11" name="图片 10" descr="图标&#10;&#10;描述已自动生成">
            <a:extLst>
              <a:ext uri="{FF2B5EF4-FFF2-40B4-BE49-F238E27FC236}">
                <a16:creationId xmlns:a16="http://schemas.microsoft.com/office/drawing/2014/main" id="{DCCBE9AD-1C85-4560-7884-D73A6DDE3E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416" y="5311775"/>
            <a:ext cx="413169" cy="421481"/>
          </a:xfrm>
          <a:prstGeom prst="rect">
            <a:avLst/>
          </a:prstGeom>
        </p:spPr>
      </p:pic>
    </p:spTree>
    <p:extLst>
      <p:ext uri="{BB962C8B-B14F-4D97-AF65-F5344CB8AC3E}">
        <p14:creationId xmlns:p14="http://schemas.microsoft.com/office/powerpoint/2010/main" val="2748505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Theory: Time-Frequency Diffusion</a:t>
            </a:r>
            <a:endParaRPr lang="zh-CN" altLang="en-US" dirty="0"/>
          </a:p>
        </p:txBody>
      </p:sp>
      <p:sp>
        <p:nvSpPr>
          <p:cNvPr id="4" name="灯片编号占位符 3"/>
          <p:cNvSpPr>
            <a:spLocks noGrp="1"/>
          </p:cNvSpPr>
          <p:nvPr>
            <p:ph type="sldNum" sz="quarter" idx="12"/>
          </p:nvPr>
        </p:nvSpPr>
        <p:spPr/>
        <p:txBody>
          <a:bodyPr/>
          <a:lstStyle/>
          <a:p>
            <a:pPr fontAlgn="base">
              <a:spcBef>
                <a:spcPct val="0"/>
              </a:spcBef>
              <a:spcAft>
                <a:spcPct val="0"/>
              </a:spcAft>
            </a:pPr>
            <a:fld id="{87AB51E9-348C-4DC8-84CE-839F8B9DCC07}" type="slidenum">
              <a:rPr lang="en-US" altLang="zh-CN">
                <a:solidFill>
                  <a:srgbClr val="000000"/>
                </a:solidFill>
                <a:latin typeface="Arial" charset="0"/>
              </a:rPr>
              <a:pPr fontAlgn="base">
                <a:spcBef>
                  <a:spcPct val="0"/>
                </a:spcBef>
                <a:spcAft>
                  <a:spcPct val="0"/>
                </a:spcAft>
              </a:pPr>
              <a:t>9</a:t>
            </a:fld>
            <a:endParaRPr lang="en-US" altLang="zh-CN">
              <a:solidFill>
                <a:srgbClr val="000000"/>
              </a:solidFill>
              <a:latin typeface="Arial" charset="0"/>
            </a:endParaRP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67098611-0501-A6E9-F153-56DB40F4606C}"/>
                  </a:ext>
                </a:extLst>
              </p:cNvPr>
              <p:cNvSpPr txBox="1"/>
              <p:nvPr/>
            </p:nvSpPr>
            <p:spPr>
              <a:xfrm>
                <a:off x="479376" y="1340768"/>
                <a:ext cx="6768752" cy="3530775"/>
              </a:xfrm>
              <a:prstGeom prst="rect">
                <a:avLst/>
              </a:prstGeom>
              <a:noFill/>
            </p:spPr>
            <p:txBody>
              <a:bodyPr wrap="square" rtlCol="0">
                <a:spAutoFit/>
              </a:bodyPr>
              <a:lstStyle/>
              <a:p>
                <a:pPr marL="342900" lvl="1" indent="-342900" algn="just">
                  <a:lnSpc>
                    <a:spcPct val="150000"/>
                  </a:lnSpc>
                  <a:buFont typeface="Arial" panose="020B0604020202020204" pitchFamily="34" charset="0"/>
                  <a:buChar char="•"/>
                </a:pPr>
                <a:r>
                  <a:rPr lang="en-US" altLang="zh-CN" sz="2400" b="1" dirty="0">
                    <a:latin typeface="Century Gothic" panose="020B0502020202020204" pitchFamily="34" charset="0"/>
                  </a:rPr>
                  <a:t>Forward Process: </a:t>
                </a:r>
                <a:r>
                  <a:rPr lang="en-US" altLang="zh-CN" sz="2400" dirty="0">
                    <a:latin typeface="Century Gothic" panose="020B0502020202020204" pitchFamily="34" charset="0"/>
                  </a:rPr>
                  <a:t>iteratively add Gaussian noise in the time domain, while blurs the spectrum in the frequency domain.</a:t>
                </a:r>
              </a:p>
              <a:p>
                <a:pPr marL="342900" indent="-342900">
                  <a:lnSpc>
                    <a:spcPct val="150000"/>
                  </a:lnSpc>
                  <a:buFont typeface="Arial" panose="020B0604020202020204" pitchFamily="34" charset="0"/>
                  <a:buChar char="•"/>
                </a:pPr>
                <a:r>
                  <a:rPr lang="en-US" altLang="zh-CN" sz="2400" b="1" dirty="0">
                    <a:latin typeface="Century Gothic" panose="020B0502020202020204" pitchFamily="34" charset="0"/>
                  </a:rPr>
                  <a:t>Reverse Process:</a:t>
                </a:r>
                <a:r>
                  <a:rPr lang="en-US" altLang="zh-CN" sz="2400" dirty="0">
                    <a:latin typeface="Century Gothic" panose="020B0502020202020204" pitchFamily="34" charset="0"/>
                  </a:rPr>
                  <a:t> reconstruct</a:t>
                </a:r>
                <a:r>
                  <a:rPr lang="zh-CN" altLang="zh-CN" sz="2400" dirty="0">
                    <a:effectLst/>
                    <a:ea typeface="Cambria Math" panose="02040503050406030204" pitchFamily="18" charset="0"/>
                    <a:cs typeface="Times New Roman" panose="02020603050405020304" pitchFamily="18" charset="0"/>
                  </a:rPr>
                  <a:t> </a:t>
                </a:r>
                <a14:m>
                  <m:oMath xmlns:m="http://schemas.openxmlformats.org/officeDocument/2006/math">
                    <m:sSub>
                      <m:sSubPr>
                        <m:ctrlPr>
                          <a:rPr lang="zh-CN" altLang="zh-CN" sz="2400" i="1"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b="1" i="1">
                            <a:effectLst/>
                            <a:latin typeface="Cambria Math" panose="02040503050406030204" pitchFamily="18" charset="0"/>
                            <a:ea typeface="等线" panose="02010600030101010101" pitchFamily="2" charset="-122"/>
                            <a:cs typeface="Times New Roman" panose="02020603050405020304" pitchFamily="18" charset="0"/>
                          </a:rPr>
                          <m:t>𝒙</m:t>
                        </m:r>
                      </m:e>
                      <m:sub>
                        <m:r>
                          <a:rPr lang="en-US" altLang="zh-CN" sz="2400" i="1">
                            <a:effectLst/>
                            <a:latin typeface="Cambria Math" panose="02040503050406030204" pitchFamily="18" charset="0"/>
                            <a:ea typeface="等线" panose="02010600030101010101" pitchFamily="2" charset="-122"/>
                            <a:cs typeface="Times New Roman" panose="02020603050405020304" pitchFamily="18" charset="0"/>
                          </a:rPr>
                          <m:t>𝑡</m:t>
                        </m:r>
                        <m:r>
                          <a:rPr lang="en-US" altLang="zh-CN" sz="2400" b="0" i="1" smtClean="0">
                            <a:effectLst/>
                            <a:latin typeface="Cambria Math" panose="02040503050406030204" pitchFamily="18" charset="0"/>
                            <a:ea typeface="等线" panose="02010600030101010101" pitchFamily="2" charset="-122"/>
                            <a:cs typeface="Times New Roman" panose="02020603050405020304" pitchFamily="18" charset="0"/>
                          </a:rPr>
                          <m:t>−1</m:t>
                        </m:r>
                      </m:sub>
                    </m:sSub>
                  </m:oMath>
                </a14:m>
                <a:r>
                  <a:rPr lang="en-US" altLang="zh-CN" sz="2800" dirty="0">
                    <a:latin typeface="Calibri" panose="020F0502020204030204" pitchFamily="34" charset="0"/>
                    <a:cs typeface="Calibri" panose="020F0502020204030204" pitchFamily="34" charset="0"/>
                  </a:rPr>
                  <a:t> </a:t>
                </a:r>
                <a:r>
                  <a:rPr lang="en-US" altLang="zh-CN" sz="2400" dirty="0">
                    <a:latin typeface="Century Gothic" panose="020B0502020202020204" pitchFamily="34" charset="0"/>
                  </a:rPr>
                  <a:t>by denoising </a:t>
                </a:r>
                <a14:m>
                  <m:oMath xmlns:m="http://schemas.openxmlformats.org/officeDocument/2006/math">
                    <m:sSub>
                      <m:sSubPr>
                        <m:ctrlPr>
                          <a:rPr lang="zh-CN" altLang="zh-CN" sz="2400" i="1"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b="1" i="1">
                            <a:effectLst/>
                            <a:latin typeface="Cambria Math" panose="02040503050406030204" pitchFamily="18" charset="0"/>
                            <a:ea typeface="等线" panose="02010600030101010101" pitchFamily="2" charset="-122"/>
                            <a:cs typeface="Times New Roman" panose="02020603050405020304" pitchFamily="18" charset="0"/>
                          </a:rPr>
                          <m:t>𝒙</m:t>
                        </m:r>
                      </m:e>
                      <m:sub>
                        <m:r>
                          <a:rPr lang="en-US" altLang="zh-CN" sz="2400" i="1">
                            <a:effectLst/>
                            <a:latin typeface="Cambria Math" panose="02040503050406030204" pitchFamily="18" charset="0"/>
                            <a:ea typeface="等线" panose="02010600030101010101" pitchFamily="2" charset="-122"/>
                            <a:cs typeface="Times New Roman" panose="02020603050405020304" pitchFamily="18" charset="0"/>
                          </a:rPr>
                          <m:t>𝑡</m:t>
                        </m:r>
                      </m:sub>
                    </m:sSub>
                  </m:oMath>
                </a14:m>
                <a:r>
                  <a:rPr lang="en-US" altLang="zh-CN" sz="2800" dirty="0">
                    <a:latin typeface="Calibri" panose="020F0502020204030204" pitchFamily="34" charset="0"/>
                    <a:cs typeface="Calibri" panose="020F0502020204030204" pitchFamily="34" charset="0"/>
                  </a:rPr>
                  <a:t> </a:t>
                </a:r>
                <a:r>
                  <a:rPr lang="en-US" altLang="zh-CN" sz="2400" dirty="0">
                    <a:latin typeface="Century Gothic" panose="020B0502020202020204" pitchFamily="34" charset="0"/>
                  </a:rPr>
                  <a:t>in the time domain, while deblurring in the frequency domain.</a:t>
                </a:r>
              </a:p>
            </p:txBody>
          </p:sp>
        </mc:Choice>
        <mc:Fallback xmlns="">
          <p:sp>
            <p:nvSpPr>
              <p:cNvPr id="3" name="文本框 2">
                <a:extLst>
                  <a:ext uri="{FF2B5EF4-FFF2-40B4-BE49-F238E27FC236}">
                    <a16:creationId xmlns:a16="http://schemas.microsoft.com/office/drawing/2014/main" id="{67098611-0501-A6E9-F153-56DB40F4606C}"/>
                  </a:ext>
                </a:extLst>
              </p:cNvPr>
              <p:cNvSpPr txBox="1">
                <a:spLocks noRot="1" noChangeAspect="1" noMove="1" noResize="1" noEditPoints="1" noAdjustHandles="1" noChangeArrowheads="1" noChangeShapeType="1" noTextEdit="1"/>
              </p:cNvSpPr>
              <p:nvPr/>
            </p:nvSpPr>
            <p:spPr>
              <a:xfrm>
                <a:off x="479376" y="1340768"/>
                <a:ext cx="6768752" cy="3530775"/>
              </a:xfrm>
              <a:prstGeom prst="rect">
                <a:avLst/>
              </a:prstGeom>
              <a:blipFill>
                <a:blip r:embed="rId3"/>
                <a:stretch>
                  <a:fillRect l="-1261" r="-1351" b="-3109"/>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2C51BE03-E2A7-765D-4550-C75809C7520B}"/>
              </a:ext>
            </a:extLst>
          </p:cNvPr>
          <p:cNvPicPr>
            <a:picLocks noChangeAspect="1"/>
          </p:cNvPicPr>
          <p:nvPr/>
        </p:nvPicPr>
        <p:blipFill>
          <a:blip r:embed="rId4"/>
          <a:stretch>
            <a:fillRect/>
          </a:stretch>
        </p:blipFill>
        <p:spPr>
          <a:xfrm>
            <a:off x="7170137" y="1497050"/>
            <a:ext cx="5046543" cy="4668254"/>
          </a:xfrm>
          <a:prstGeom prst="rect">
            <a:avLst/>
          </a:prstGeom>
        </p:spPr>
      </p:pic>
      <p:sp>
        <p:nvSpPr>
          <p:cNvPr id="10" name="圆角矩形 14">
            <a:extLst>
              <a:ext uri="{FF2B5EF4-FFF2-40B4-BE49-F238E27FC236}">
                <a16:creationId xmlns:a16="http://schemas.microsoft.com/office/drawing/2014/main" id="{031E1550-D05D-BF29-ADB8-35D5EA2932E0}"/>
              </a:ext>
            </a:extLst>
          </p:cNvPr>
          <p:cNvSpPr/>
          <p:nvPr/>
        </p:nvSpPr>
        <p:spPr>
          <a:xfrm>
            <a:off x="696547" y="4972755"/>
            <a:ext cx="6256419" cy="1408573"/>
          </a:xfrm>
          <a:prstGeom prst="roundRect">
            <a:avLst>
              <a:gd name="adj" fmla="val 13916"/>
            </a:avLst>
          </a:prstGeom>
          <a:solidFill>
            <a:srgbClr val="F2F7FC"/>
          </a:solidFill>
          <a:ln w="38100">
            <a:solidFill>
              <a:srgbClr val="0CA1C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zh-CN" sz="2400" b="1" dirty="0">
                <a:solidFill>
                  <a:schemeClr val="tx1"/>
                </a:solidFill>
                <a:latin typeface="Century Gothic" panose="020B0502020202020204" pitchFamily="34" charset="0"/>
              </a:rPr>
              <a:t>    Time-Frequency Diffusion emphasizes the </a:t>
            </a:r>
            <a:r>
              <a:rPr lang="en-US" altLang="zh-CN" sz="2400" b="1" dirty="0">
                <a:solidFill>
                  <a:srgbClr val="C00000"/>
                </a:solidFill>
                <a:latin typeface="Century Gothic" panose="020B0502020202020204" pitchFamily="34" charset="0"/>
              </a:rPr>
              <a:t>time-domain amplitude accuracy </a:t>
            </a:r>
            <a:r>
              <a:rPr lang="en-US" altLang="zh-CN" sz="2400" b="1" dirty="0">
                <a:solidFill>
                  <a:schemeClr val="tx1"/>
                </a:solidFill>
                <a:latin typeface="Century Gothic" panose="020B0502020202020204" pitchFamily="34" charset="0"/>
              </a:rPr>
              <a:t>and the </a:t>
            </a:r>
            <a:r>
              <a:rPr lang="en-US" altLang="zh-CN" sz="2400" b="1" dirty="0">
                <a:solidFill>
                  <a:srgbClr val="C00000"/>
                </a:solidFill>
                <a:latin typeface="Century Gothic" panose="020B0502020202020204" pitchFamily="34" charset="0"/>
              </a:rPr>
              <a:t>frequency-domain continuity</a:t>
            </a:r>
            <a:r>
              <a:rPr lang="en-US" altLang="zh-CN" sz="2400" b="1" dirty="0">
                <a:solidFill>
                  <a:schemeClr val="tx1"/>
                </a:solidFill>
                <a:latin typeface="Century Gothic" panose="020B0502020202020204" pitchFamily="34" charset="0"/>
              </a:rPr>
              <a:t>.</a:t>
            </a:r>
          </a:p>
        </p:txBody>
      </p:sp>
      <p:pic>
        <p:nvPicPr>
          <p:cNvPr id="11" name="图片 10" descr="图标&#10;&#10;描述已自动生成">
            <a:extLst>
              <a:ext uri="{FF2B5EF4-FFF2-40B4-BE49-F238E27FC236}">
                <a16:creationId xmlns:a16="http://schemas.microsoft.com/office/drawing/2014/main" id="{DCCBE9AD-1C85-4560-7884-D73A6DDE3E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640" y="5048522"/>
            <a:ext cx="413169" cy="421481"/>
          </a:xfrm>
          <a:prstGeom prst="rect">
            <a:avLst/>
          </a:prstGeom>
        </p:spPr>
      </p:pic>
    </p:spTree>
    <p:extLst>
      <p:ext uri="{BB962C8B-B14F-4D97-AF65-F5344CB8AC3E}">
        <p14:creationId xmlns:p14="http://schemas.microsoft.com/office/powerpoint/2010/main" val="25805833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slightly_digital">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38100">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slightly_digital</Template>
  <TotalTime>14622</TotalTime>
  <Words>4022</Words>
  <Application>Microsoft Office PowerPoint</Application>
  <PresentationFormat>宽屏</PresentationFormat>
  <Paragraphs>310</Paragraphs>
  <Slides>18</Slides>
  <Notes>18</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18</vt:i4>
      </vt:variant>
    </vt:vector>
  </HeadingPairs>
  <TitlesOfParts>
    <vt:vector size="26" baseType="lpstr">
      <vt:lpstr>LinLibertineT</vt:lpstr>
      <vt:lpstr>等线</vt:lpstr>
      <vt:lpstr>宋体</vt:lpstr>
      <vt:lpstr>Arial</vt:lpstr>
      <vt:lpstr>Calibri</vt:lpstr>
      <vt:lpstr>Cambria Math</vt:lpstr>
      <vt:lpstr>Century Gothic</vt:lpstr>
      <vt:lpstr>slightly_digital</vt:lpstr>
      <vt:lpstr>RF-Diffusion: Radio Signal Generation via Time-Frequency Diffusion</vt:lpstr>
      <vt:lpstr>Background – AIGC Era</vt:lpstr>
      <vt:lpstr>Background – RF Generative Models</vt:lpstr>
      <vt:lpstr>Motivation</vt:lpstr>
      <vt:lpstr>Preliminary</vt:lpstr>
      <vt:lpstr>Challenges</vt:lpstr>
      <vt:lpstr>Challenges</vt:lpstr>
      <vt:lpstr>Theory: Time-Frequency Diffusion</vt:lpstr>
      <vt:lpstr>Theory: Time-Frequency Diffusion</vt:lpstr>
      <vt:lpstr>Design: Hierarchical Diffusion Transformer</vt:lpstr>
      <vt:lpstr>Design: Hierarchical Diffusion Transformer</vt:lpstr>
      <vt:lpstr>Design: Hierarchical Diffusion Transformer</vt:lpstr>
      <vt:lpstr>Visualization</vt:lpstr>
      <vt:lpstr>Case Study: Sensing data augmentation</vt:lpstr>
      <vt:lpstr>Case Study: FDD Channel Prediction</vt:lpstr>
      <vt:lpstr>Future Work</vt:lpstr>
      <vt:lpstr>Takeaways</vt:lpstr>
      <vt:lpstr>PowerPoint 演示文稿</vt:lpstr>
    </vt:vector>
  </TitlesOfParts>
  <Company>HKUST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slightly digital</dc:title>
  <dc:creator>zimu</dc:creator>
  <cp:lastModifiedBy>Guoxuan Chi</cp:lastModifiedBy>
  <cp:revision>2466</cp:revision>
  <cp:lastPrinted>2016-04-08T02:17:10Z</cp:lastPrinted>
  <dcterms:created xsi:type="dcterms:W3CDTF">2013-09-30T01:54:11Z</dcterms:created>
  <dcterms:modified xsi:type="dcterms:W3CDTF">2024-11-26T08:21:21Z</dcterms:modified>
</cp:coreProperties>
</file>